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33" r:id="rId1"/>
  </p:sldMasterIdLst>
  <p:notesMasterIdLst>
    <p:notesMasterId r:id="rId41"/>
  </p:notesMasterIdLst>
  <p:handoutMasterIdLst>
    <p:handoutMasterId r:id="rId42"/>
  </p:handoutMasterIdLst>
  <p:sldIdLst>
    <p:sldId id="349" r:id="rId2"/>
    <p:sldId id="404" r:id="rId3"/>
    <p:sldId id="387" r:id="rId4"/>
    <p:sldId id="388" r:id="rId5"/>
    <p:sldId id="353" r:id="rId6"/>
    <p:sldId id="357" r:id="rId7"/>
    <p:sldId id="359" r:id="rId8"/>
    <p:sldId id="389" r:id="rId9"/>
    <p:sldId id="355" r:id="rId10"/>
    <p:sldId id="383" r:id="rId11"/>
    <p:sldId id="391" r:id="rId12"/>
    <p:sldId id="396" r:id="rId13"/>
    <p:sldId id="398" r:id="rId14"/>
    <p:sldId id="397" r:id="rId15"/>
    <p:sldId id="474" r:id="rId16"/>
    <p:sldId id="475" r:id="rId17"/>
    <p:sldId id="476" r:id="rId18"/>
    <p:sldId id="405" r:id="rId19"/>
    <p:sldId id="406" r:id="rId20"/>
    <p:sldId id="410" r:id="rId21"/>
    <p:sldId id="411" r:id="rId22"/>
    <p:sldId id="412" r:id="rId23"/>
    <p:sldId id="413" r:id="rId24"/>
    <p:sldId id="414" r:id="rId25"/>
    <p:sldId id="415" r:id="rId26"/>
    <p:sldId id="418" r:id="rId27"/>
    <p:sldId id="419" r:id="rId28"/>
    <p:sldId id="429" r:id="rId29"/>
    <p:sldId id="473" r:id="rId30"/>
    <p:sldId id="431" r:id="rId31"/>
    <p:sldId id="433" r:id="rId32"/>
    <p:sldId id="477" r:id="rId33"/>
    <p:sldId id="436" r:id="rId34"/>
    <p:sldId id="438" r:id="rId35"/>
    <p:sldId id="444" r:id="rId36"/>
    <p:sldId id="447" r:id="rId37"/>
    <p:sldId id="472" r:id="rId38"/>
    <p:sldId id="468" r:id="rId39"/>
    <p:sldId id="469" r:id="rId40"/>
  </p:sldIdLst>
  <p:sldSz cx="9144000" cy="6858000" type="screen4x3"/>
  <p:notesSz cx="6858000" cy="9144000"/>
  <p:defaultTextStyle>
    <a:defPPr>
      <a:defRPr lang="en-US"/>
    </a:defPPr>
    <a:lvl1pPr algn="l" rtl="0" fontAlgn="base">
      <a:spcBef>
        <a:spcPct val="0"/>
      </a:spcBef>
      <a:spcAft>
        <a:spcPct val="0"/>
      </a:spcAft>
      <a:defRPr sz="5400" b="1" kern="1200">
        <a:solidFill>
          <a:schemeClr val="tx1"/>
        </a:solidFill>
        <a:latin typeface="Arial" pitchFamily="-111" charset="0"/>
        <a:ea typeface="+mn-ea"/>
        <a:cs typeface="+mn-cs"/>
      </a:defRPr>
    </a:lvl1pPr>
    <a:lvl2pPr marL="457200" algn="l" rtl="0" fontAlgn="base">
      <a:spcBef>
        <a:spcPct val="0"/>
      </a:spcBef>
      <a:spcAft>
        <a:spcPct val="0"/>
      </a:spcAft>
      <a:defRPr sz="5400" b="1" kern="1200">
        <a:solidFill>
          <a:schemeClr val="tx1"/>
        </a:solidFill>
        <a:latin typeface="Arial" pitchFamily="-111" charset="0"/>
        <a:ea typeface="+mn-ea"/>
        <a:cs typeface="+mn-cs"/>
      </a:defRPr>
    </a:lvl2pPr>
    <a:lvl3pPr marL="914400" algn="l" rtl="0" fontAlgn="base">
      <a:spcBef>
        <a:spcPct val="0"/>
      </a:spcBef>
      <a:spcAft>
        <a:spcPct val="0"/>
      </a:spcAft>
      <a:defRPr sz="5400" b="1" kern="1200">
        <a:solidFill>
          <a:schemeClr val="tx1"/>
        </a:solidFill>
        <a:latin typeface="Arial" pitchFamily="-111" charset="0"/>
        <a:ea typeface="+mn-ea"/>
        <a:cs typeface="+mn-cs"/>
      </a:defRPr>
    </a:lvl3pPr>
    <a:lvl4pPr marL="1371600" algn="l" rtl="0" fontAlgn="base">
      <a:spcBef>
        <a:spcPct val="0"/>
      </a:spcBef>
      <a:spcAft>
        <a:spcPct val="0"/>
      </a:spcAft>
      <a:defRPr sz="5400" b="1" kern="1200">
        <a:solidFill>
          <a:schemeClr val="tx1"/>
        </a:solidFill>
        <a:latin typeface="Arial" pitchFamily="-111" charset="0"/>
        <a:ea typeface="+mn-ea"/>
        <a:cs typeface="+mn-cs"/>
      </a:defRPr>
    </a:lvl4pPr>
    <a:lvl5pPr marL="1828800" algn="l" rtl="0" fontAlgn="base">
      <a:spcBef>
        <a:spcPct val="0"/>
      </a:spcBef>
      <a:spcAft>
        <a:spcPct val="0"/>
      </a:spcAft>
      <a:defRPr sz="5400" b="1" kern="1200">
        <a:solidFill>
          <a:schemeClr val="tx1"/>
        </a:solidFill>
        <a:latin typeface="Arial" pitchFamily="-111" charset="0"/>
        <a:ea typeface="+mn-ea"/>
        <a:cs typeface="+mn-cs"/>
      </a:defRPr>
    </a:lvl5pPr>
    <a:lvl6pPr marL="2286000" algn="l" defTabSz="457200" rtl="0" eaLnBrk="1" latinLnBrk="0" hangingPunct="1">
      <a:defRPr sz="5400" b="1" kern="1200">
        <a:solidFill>
          <a:schemeClr val="tx1"/>
        </a:solidFill>
        <a:latin typeface="Arial" pitchFamily="-111" charset="0"/>
        <a:ea typeface="+mn-ea"/>
        <a:cs typeface="+mn-cs"/>
      </a:defRPr>
    </a:lvl6pPr>
    <a:lvl7pPr marL="2743200" algn="l" defTabSz="457200" rtl="0" eaLnBrk="1" latinLnBrk="0" hangingPunct="1">
      <a:defRPr sz="5400" b="1" kern="1200">
        <a:solidFill>
          <a:schemeClr val="tx1"/>
        </a:solidFill>
        <a:latin typeface="Arial" pitchFamily="-111" charset="0"/>
        <a:ea typeface="+mn-ea"/>
        <a:cs typeface="+mn-cs"/>
      </a:defRPr>
    </a:lvl7pPr>
    <a:lvl8pPr marL="3200400" algn="l" defTabSz="457200" rtl="0" eaLnBrk="1" latinLnBrk="0" hangingPunct="1">
      <a:defRPr sz="5400" b="1" kern="1200">
        <a:solidFill>
          <a:schemeClr val="tx1"/>
        </a:solidFill>
        <a:latin typeface="Arial" pitchFamily="-111" charset="0"/>
        <a:ea typeface="+mn-ea"/>
        <a:cs typeface="+mn-cs"/>
      </a:defRPr>
    </a:lvl8pPr>
    <a:lvl9pPr marL="3657600" algn="l" defTabSz="457200" rtl="0" eaLnBrk="1" latinLnBrk="0" hangingPunct="1">
      <a:defRPr sz="5400" b="1" kern="1200">
        <a:solidFill>
          <a:schemeClr val="tx1"/>
        </a:solidFill>
        <a:latin typeface="Arial"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clrMode="gray" hiddenSlides="1" frameSlides="1"/>
  <p:clrMru>
    <a:srgbClr val="29497E"/>
    <a:srgbClr val="3333FF"/>
    <a:srgbClr val="3366FF"/>
    <a:srgbClr val="FF00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p:scale>
          <a:sx n="100" d="100"/>
          <a:sy n="100" d="100"/>
        </p:scale>
        <p:origin x="-2592"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369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369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369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691C935F-F4E0-5B44-B0E0-4F8E50BED7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227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7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7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227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EA624CD6-9E79-7443-8A96-D2DD340C77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B2E4930-D670-7D47-9916-9974B403BDAE}" type="slidenum">
              <a:rPr lang="en-US">
                <a:latin typeface="Arial" pitchFamily="-111" charset="0"/>
              </a:rPr>
              <a:pPr/>
              <a:t>1</a:t>
            </a:fld>
            <a:endParaRPr lang="en-US">
              <a:latin typeface="Arial" pitchFamily="-111" charset="0"/>
            </a:endParaRPr>
          </a:p>
        </p:txBody>
      </p:sp>
      <p:sp>
        <p:nvSpPr>
          <p:cNvPr id="18435" name="Rectangle 1026"/>
          <p:cNvSpPr>
            <a:spLocks noRo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207D15D-435B-494A-AFAA-2974B09FBEF2}" type="slidenum">
              <a:rPr lang="en-US">
                <a:latin typeface="Arial" pitchFamily="-111" charset="0"/>
              </a:rPr>
              <a:pPr/>
              <a:t>10</a:t>
            </a:fld>
            <a:endParaRPr lang="en-US">
              <a:latin typeface="Arial" pitchFamily="-111"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FC95906-0C1C-FB48-AD93-FCFBCBB9D523}" type="slidenum">
              <a:rPr lang="en-US">
                <a:latin typeface="Arial" pitchFamily="-111" charset="0"/>
              </a:rPr>
              <a:pPr/>
              <a:t>11</a:t>
            </a:fld>
            <a:endParaRPr lang="en-US">
              <a:latin typeface="Arial" pitchFamily="-111"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ACC67B1-A2D4-6E4B-B15B-295AF86D7912}" type="slidenum">
              <a:rPr lang="en-US">
                <a:latin typeface="Arial" pitchFamily="-111" charset="0"/>
              </a:rPr>
              <a:pPr/>
              <a:t>12</a:t>
            </a:fld>
            <a:endParaRPr lang="en-US">
              <a:latin typeface="Arial" pitchFamily="-111"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4356AE1-31EB-ED47-BFAC-F81A56ACF98A}" type="slidenum">
              <a:rPr lang="en-US">
                <a:latin typeface="Arial" pitchFamily="-111" charset="0"/>
              </a:rPr>
              <a:pPr/>
              <a:t>13</a:t>
            </a:fld>
            <a:endParaRPr lang="en-US">
              <a:latin typeface="Arial" pitchFamily="-111"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47CB0E5-4D36-A049-ACAD-24DC71CE2642}" type="slidenum">
              <a:rPr lang="en-US">
                <a:latin typeface="Arial" pitchFamily="-111" charset="0"/>
              </a:rPr>
              <a:pPr/>
              <a:t>14</a:t>
            </a:fld>
            <a:endParaRPr lang="en-US">
              <a:latin typeface="Arial" pitchFamily="-111"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BFAD8A6-8293-8A4F-8300-C5E98F9DC0C6}" type="slidenum">
              <a:rPr lang="en-US">
                <a:latin typeface="Arial" pitchFamily="-111" charset="0"/>
              </a:rPr>
              <a:pPr/>
              <a:t>15</a:t>
            </a:fld>
            <a:endParaRPr lang="en-US">
              <a:latin typeface="Arial" pitchFamily="-111"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436C94D-8501-2948-BF5E-7147681B5BF3}" type="slidenum">
              <a:rPr lang="en-US">
                <a:latin typeface="Arial" pitchFamily="-111" charset="0"/>
              </a:rPr>
              <a:pPr/>
              <a:t>16</a:t>
            </a:fld>
            <a:endParaRPr lang="en-US">
              <a:latin typeface="Arial" pitchFamily="-111"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C0B8CDC-641B-AD48-95D8-840077778AA2}" type="slidenum">
              <a:rPr lang="en-US">
                <a:latin typeface="Arial" pitchFamily="-111" charset="0"/>
              </a:rPr>
              <a:pPr/>
              <a:t>17</a:t>
            </a:fld>
            <a:endParaRPr lang="en-US">
              <a:latin typeface="Arial" pitchFamily="-111"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7938DB-9B94-9040-941F-18F0457DA7E5}"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spcBef>
                <a:spcPct val="0"/>
              </a:spcBef>
            </a:pPr>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2043558-3A18-7948-89D9-46D7120782D7}"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spcBef>
                <a:spcPct val="0"/>
              </a:spcBef>
            </a:pPr>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20484" name="Slide Number Placeholder 3"/>
          <p:cNvSpPr>
            <a:spLocks noGrp="1"/>
          </p:cNvSpPr>
          <p:nvPr>
            <p:ph type="sldNum" sz="quarter" idx="5"/>
          </p:nvPr>
        </p:nvSpPr>
        <p:spPr>
          <a:noFill/>
        </p:spPr>
        <p:txBody>
          <a:bodyPr/>
          <a:lstStyle/>
          <a:p>
            <a:fld id="{387043A3-BFDB-B244-AEE5-F2FFC8C1B941}" type="slidenum">
              <a:rPr lang="en-US" smtClean="0">
                <a:latin typeface="Arial" pitchFamily="-111" charset="0"/>
              </a:rPr>
              <a:pPr/>
              <a:t>2</a:t>
            </a:fld>
            <a:endParaRPr lang="en-US" smtClean="0">
              <a:latin typeface="Arial" pitchFamily="-11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FF131FF-3BA6-6045-9B59-BA9F6C201BB5}" type="slidenum">
              <a:rPr lang="en-US">
                <a:latin typeface="Arial" pitchFamily="-111" charset="0"/>
              </a:rPr>
              <a:pPr/>
              <a:t>21</a:t>
            </a:fld>
            <a:endParaRPr lang="en-US">
              <a:latin typeface="Arial" pitchFamily="-111"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61146" tIns="30573" rIns="61146" bIns="30573"/>
          <a:lstStyle/>
          <a:p>
            <a:r>
              <a:rPr lang="en-US">
                <a:latin typeface="Arial" pitchFamily="-111" charset="0"/>
                <a:ea typeface="ＭＳ Ｐゴシック" pitchFamily="-111" charset="-128"/>
                <a:cs typeface="ＭＳ Ｐゴシック" pitchFamily="-111" charset="-128"/>
              </a:rPr>
              <a:t>Image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E8E01E8-1E49-184A-BA6A-76C60D6321C1}"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a:spcBef>
                <a:spcPct val="0"/>
              </a:spcBef>
            </a:pPr>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DD39691-BAFC-8041-B6A4-8AFC3418DE46}"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en-US">
              <a:latin typeface="Arial" pitchFamily="-111" charset="0"/>
              <a:ea typeface="ＭＳ Ｐゴシック" pitchFamily="-111" charset="-128"/>
              <a:cs typeface="ＭＳ Ｐゴシック" pitchFamily="-111" charset="-128"/>
            </a:endParaRPr>
          </a:p>
        </p:txBody>
      </p:sp>
      <p:sp>
        <p:nvSpPr>
          <p:cNvPr id="67588" name="Slide Number Placeholder 3"/>
          <p:cNvSpPr>
            <a:spLocks noGrp="1"/>
          </p:cNvSpPr>
          <p:nvPr>
            <p:ph type="sldNum" sz="quarter" idx="5"/>
          </p:nvPr>
        </p:nvSpPr>
        <p:spPr>
          <a:noFill/>
        </p:spPr>
        <p:txBody>
          <a:bodyPr/>
          <a:lstStyle/>
          <a:p>
            <a:fld id="{36B02629-0160-9249-A1FD-46B8ABA11E3C}" type="slidenum">
              <a:rPr lang="en-US">
                <a:latin typeface="Arial" pitchFamily="-111" charset="0"/>
              </a:rPr>
              <a:pPr/>
              <a:t>26</a:t>
            </a:fld>
            <a:endParaRPr lang="en-US">
              <a:latin typeface="Arial" pitchFamily="-11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pPr>
            <a:endParaRPr lang="en-US">
              <a:latin typeface="Arial" pitchFamily="-111" charset="0"/>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a:noFill/>
        </p:spPr>
        <p:txBody>
          <a:bodyPr/>
          <a:lstStyle/>
          <a:p>
            <a:fld id="{021AA37D-EE8F-D14C-8CD5-46524BAFFA83}" type="slidenum">
              <a:rPr lang="en-US">
                <a:latin typeface="Arial" pitchFamily="-111" charset="0"/>
              </a:rPr>
              <a:pPr/>
              <a:t>27</a:t>
            </a:fld>
            <a:endParaRPr lang="en-US">
              <a:latin typeface="Arial" pitchFamily="-11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949FC86-31AC-8247-B532-4863F8EFAC0F}" type="slidenum">
              <a:rPr lang="en-US">
                <a:latin typeface="Arial" pitchFamily="-111" charset="0"/>
              </a:rPr>
              <a:pPr/>
              <a:t>28</a:t>
            </a:fld>
            <a:endParaRPr lang="en-US">
              <a:latin typeface="Arial" pitchFamily="-111"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a:lnSpc>
                <a:spcPct val="90000"/>
              </a:lnSpc>
            </a:pPr>
            <a:endParaRPr lang="en-US" sz="80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D1706C0-25ED-F449-BCD6-5542B5EADC46}" type="slidenum">
              <a:rPr lang="en-US">
                <a:latin typeface="Arial" pitchFamily="-111" charset="0"/>
                <a:ea typeface="ヒラギノ角ゴ Pro W3" pitchFamily="-111" charset="-128"/>
                <a:cs typeface="ヒラギノ角ゴ Pro W3" pitchFamily="-111" charset="-128"/>
              </a:rPr>
              <a:pPr/>
              <a:t>29</a:t>
            </a:fld>
            <a:endParaRPr lang="en-US">
              <a:latin typeface="Arial" pitchFamily="-111" charset="0"/>
              <a:ea typeface="ヒラギノ角ゴ Pro W3" pitchFamily="-111" charset="-128"/>
              <a:cs typeface="ヒラギノ角ゴ Pro W3" pitchFamily="-111" charset="-128"/>
            </a:endParaRPr>
          </a:p>
        </p:txBody>
      </p:sp>
      <p:sp>
        <p:nvSpPr>
          <p:cNvPr id="788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B6C8D3F-5BD3-6D4D-A94A-7A7D4F57E864}" type="slidenum">
              <a:rPr lang="en-US" altLang="zh-CN" sz="1200">
                <a:cs typeface="宋体" pitchFamily="-111" charset="-122"/>
              </a:rPr>
              <a:pPr algn="r"/>
              <a:t>29</a:t>
            </a:fld>
            <a:endParaRPr lang="en-US" altLang="zh-CN" sz="1200">
              <a:cs typeface="宋体" pitchFamily="-111" charset="-122"/>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endParaRPr lang="zh-CN">
              <a:latin typeface="Arial" pitchFamily="-111" charset="0"/>
              <a:ea typeface="ヒラギノ角ゴ Pro W3" pitchFamily="-111" charset="-128"/>
              <a:cs typeface="ヒラギノ角ゴ Pro W3" pitchFamily="-11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56068A5-C536-4D44-8F0E-1D3871D95174}" type="slidenum">
              <a:rPr lang="en-US">
                <a:latin typeface="Arial" pitchFamily="-111" charset="0"/>
              </a:rPr>
              <a:pPr/>
              <a:t>30</a:t>
            </a:fld>
            <a:endParaRPr lang="en-US">
              <a:latin typeface="Arial" pitchFamily="-111"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1812690-1220-BE41-AA04-C2F43C23D4CD}" type="slidenum">
              <a:rPr lang="en-US">
                <a:latin typeface="Arial" pitchFamily="-111" charset="0"/>
              </a:rPr>
              <a:pPr/>
              <a:t>31</a:t>
            </a:fld>
            <a:endParaRPr lang="en-US">
              <a:latin typeface="Arial" pitchFamily="-111"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26EAE07-B0F2-124C-80BB-84CE8BE0654B}" type="slidenum">
              <a:rPr lang="en-US">
                <a:latin typeface="Arial" pitchFamily="-111" charset="0"/>
              </a:rPr>
              <a:pPr/>
              <a:t>32</a:t>
            </a:fld>
            <a:endParaRPr lang="en-US">
              <a:latin typeface="Arial" pitchFamily="-111"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1E64781-8E80-4E41-9751-9DF50CB849F8}" type="slidenum">
              <a:rPr lang="en-US">
                <a:latin typeface="Arial" pitchFamily="-111" charset="0"/>
              </a:rPr>
              <a:pPr/>
              <a:t>3</a:t>
            </a:fld>
            <a:endParaRPr lang="en-US">
              <a:latin typeface="Arial" pitchFamily="-111"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E5ADFE-7107-3C41-A12D-5D3C91676BD7}" type="slidenum">
              <a:rPr lang="en-US">
                <a:latin typeface="Arial" pitchFamily="-111" charset="0"/>
              </a:rPr>
              <a:pPr/>
              <a:t>33</a:t>
            </a:fld>
            <a:endParaRPr lang="en-US">
              <a:latin typeface="Arial" pitchFamily="-111" charset="0"/>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E5D9E0C-9108-5343-BC41-CC1D7081DAA0}" type="slidenum">
              <a:rPr lang="en-US">
                <a:latin typeface="Arial" pitchFamily="-111" charset="0"/>
              </a:rPr>
              <a:pPr/>
              <a:t>34</a:t>
            </a:fld>
            <a:endParaRPr lang="en-US">
              <a:latin typeface="Arial" pitchFamily="-111"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p:spPr>
        <p:txBody>
          <a:bodyPr/>
          <a:lstStyle/>
          <a:p>
            <a:r>
              <a:rPr lang="en-US">
                <a:latin typeface="Arial" pitchFamily="-111" charset="0"/>
                <a:ea typeface="ＭＳ Ｐゴシック" pitchFamily="-111" charset="-128"/>
                <a:cs typeface="ＭＳ Ｐゴシック" pitchFamily="-111" charset="-128"/>
              </a:rPr>
              <a:t>VLBI is an example of a community that is newer to Internet2 than HENP.  For the past few years, the VLBI community has been working to address a specific need– their research creates a large volume of data for a long period of time in disparate locations… and it all needs to be transferred back to one location for analysis.</a:t>
            </a:r>
          </a:p>
          <a:p>
            <a:endParaRPr lang="en-US">
              <a:latin typeface="Arial" pitchFamily="-111" charset="0"/>
              <a:ea typeface="ＭＳ Ｐゴシック" pitchFamily="-111" charset="-128"/>
              <a:cs typeface="ＭＳ Ｐゴシック" pitchFamily="-111" charset="-128"/>
            </a:endParaRPr>
          </a:p>
          <a:p>
            <a:r>
              <a:rPr lang="en-US">
                <a:latin typeface="Arial" pitchFamily="-111" charset="0"/>
                <a:ea typeface="ＭＳ Ｐゴシック" pitchFamily="-111" charset="-128"/>
                <a:cs typeface="ＭＳ Ｐゴシック" pitchFamily="-111" charset="-128"/>
              </a:rPr>
              <a:t>To achieve this goal, the VLBI researchers have been working closely with several areas of the Internet2 community.  They have learned a great deal in a short period of time.  You can see this from their successful real-time tests (give example of the 100 Mbps, real-time, international correlation).</a:t>
            </a:r>
          </a:p>
          <a:p>
            <a:endParaRPr lang="en-US">
              <a:latin typeface="Arial" pitchFamily="-111" charset="0"/>
              <a:ea typeface="ＭＳ Ｐゴシック" pitchFamily="-111" charset="-128"/>
              <a:cs typeface="ＭＳ Ｐゴシック" pitchFamily="-111" charset="-128"/>
            </a:endParaRPr>
          </a:p>
          <a:p>
            <a:r>
              <a:rPr lang="en-US">
                <a:latin typeface="Arial" pitchFamily="-111" charset="0"/>
                <a:ea typeface="ＭＳ Ｐゴシック" pitchFamily="-111" charset="-128"/>
                <a:cs typeface="ＭＳ Ｐゴシック" pitchFamily="-111" charset="-128"/>
              </a:rPr>
              <a:t>For the time being, they are learning from our community.  We suspect, however, that they soon will be the experts who are helping to expand our collective knowledge and push the network.</a:t>
            </a:r>
          </a:p>
          <a:p>
            <a:endParaRPr lang="en-US">
              <a:latin typeface="Arial" pitchFamily="-111" charset="0"/>
              <a:ea typeface="ＭＳ Ｐゴシック" pitchFamily="-111" charset="-128"/>
              <a:cs typeface="ＭＳ Ｐゴシック" pitchFamily="-111" charset="-128"/>
            </a:endParaRPr>
          </a:p>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B7E8A95-EAAD-7544-BC85-4BAC40518300}" type="slidenum">
              <a:rPr lang="en-US">
                <a:latin typeface="Arial" pitchFamily="-111" charset="0"/>
              </a:rPr>
              <a:pPr/>
              <a:t>35</a:t>
            </a:fld>
            <a:endParaRPr lang="en-US">
              <a:latin typeface="Arial" pitchFamily="-111"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EE153D-8DFB-874D-B254-87147088E37C}" type="slidenum">
              <a:rPr lang="en-US">
                <a:latin typeface="Arial" pitchFamily="-111" charset="0"/>
              </a:rPr>
              <a:pPr/>
              <a:t>36</a:t>
            </a:fld>
            <a:endParaRPr lang="en-US">
              <a:latin typeface="Arial" pitchFamily="-111" charset="0"/>
            </a:endParaRPr>
          </a:p>
        </p:txBody>
      </p:sp>
      <p:sp>
        <p:nvSpPr>
          <p:cNvPr id="99331"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99332" name="Text Box 3"/>
          <p:cNvSpPr>
            <a:spLocks noGrp="1" noChangeArrowheads="1"/>
          </p:cNvSpPr>
          <p:nvPr>
            <p:ph type="body" idx="1"/>
          </p:nvPr>
        </p:nvSpPr>
        <p:spPr>
          <a:xfrm>
            <a:off x="914400" y="4344988"/>
            <a:ext cx="5029200" cy="4114800"/>
          </a:xfrm>
          <a:noFill/>
          <a:ln/>
        </p:spPr>
        <p:txBody>
          <a:bodyPr wrap="none" anchor="ct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64808A7-6148-204B-8802-4A2240B9DD55}" type="slidenum">
              <a:rPr lang="en-US">
                <a:latin typeface="Arial" pitchFamily="-111" charset="0"/>
              </a:rPr>
              <a:pPr/>
              <a:t>37</a:t>
            </a:fld>
            <a:endParaRPr lang="en-US">
              <a:latin typeface="Arial" pitchFamily="-111"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4667698-44EE-0E43-B29C-AE4E174A7E2C}" type="slidenum">
              <a:rPr lang="en-US">
                <a:latin typeface="Arial" pitchFamily="-111" charset="0"/>
                <a:ea typeface="ヒラギノ角ゴ Pro W3" pitchFamily="-111" charset="-128"/>
                <a:cs typeface="ヒラギノ角ゴ Pro W3" pitchFamily="-111" charset="-128"/>
              </a:rPr>
              <a:pPr/>
              <a:t>39</a:t>
            </a:fld>
            <a:endParaRPr lang="en-US">
              <a:latin typeface="Arial" pitchFamily="-111" charset="0"/>
              <a:ea typeface="ヒラギノ角ゴ Pro W3" pitchFamily="-111" charset="-128"/>
              <a:cs typeface="ヒラギノ角ゴ Pro W3" pitchFamily="-111"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latin typeface="Arial" pitchFamily="-111" charset="0"/>
              <a:ea typeface="ヒラギノ角ゴ Pro W3" pitchFamily="-111" charset="-128"/>
              <a:cs typeface="ヒラギノ角ゴ Pro W3"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02CDAC-BE9F-1242-A356-195AF788E57C}" type="slidenum">
              <a:rPr lang="en-US">
                <a:latin typeface="Arial" pitchFamily="-111" charset="0"/>
              </a:rPr>
              <a:pPr/>
              <a:t>4</a:t>
            </a:fld>
            <a:endParaRPr lang="en-US">
              <a:latin typeface="Arial" pitchFamily="-111"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BE4FD20-1929-5B4D-B869-96A1C74F3599}" type="slidenum">
              <a:rPr lang="en-US">
                <a:latin typeface="Arial" pitchFamily="-111" charset="0"/>
              </a:rPr>
              <a:pPr/>
              <a:t>5</a:t>
            </a:fld>
            <a:endParaRPr lang="en-US">
              <a:latin typeface="Arial" pitchFamily="-111"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E7BFEF8-B805-E54F-AD12-328D62E40DEF}" type="slidenum">
              <a:rPr lang="en-US">
                <a:latin typeface="Arial" pitchFamily="-111" charset="0"/>
              </a:rPr>
              <a:pPr/>
              <a:t>6</a:t>
            </a:fld>
            <a:endParaRPr lang="en-US">
              <a:latin typeface="Arial" pitchFamily="-111"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D5C98C8-B794-A046-BCBE-DAC019B511AB}" type="slidenum">
              <a:rPr lang="en-US">
                <a:latin typeface="Arial" pitchFamily="-111" charset="0"/>
              </a:rPr>
              <a:pPr/>
              <a:t>7</a:t>
            </a:fld>
            <a:endParaRPr lang="en-US">
              <a:latin typeface="Arial" pitchFamily="-111"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13982F2-1CC8-3049-8C09-43F71F8580CD}" type="slidenum">
              <a:rPr lang="en-US">
                <a:latin typeface="Arial" pitchFamily="-111" charset="0"/>
              </a:rPr>
              <a:pPr/>
              <a:t>8</a:t>
            </a:fld>
            <a:endParaRPr lang="en-US">
              <a:latin typeface="Arial" pitchFamily="-111"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63B234E-88CB-9240-BC69-1DAD006093F0}" type="slidenum">
              <a:rPr lang="en-US">
                <a:latin typeface="Arial" pitchFamily="-111" charset="0"/>
              </a:rPr>
              <a:pPr/>
              <a:t>9</a:t>
            </a:fld>
            <a:endParaRPr lang="en-US">
              <a:latin typeface="Arial" pitchFamily="-111"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07/24/08</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49EA26F-9DEC-4847-932E-0494151696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r>
              <a:rPr lang="en-US"/>
              <a:t>2</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066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22860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208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r>
              <a:rPr lang="en-US"/>
              <a:t>01/20/09</a:t>
            </a:r>
          </a:p>
        </p:txBody>
      </p:sp>
      <p:sp>
        <p:nvSpPr>
          <p:cNvPr id="30208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302087" name="Rectangle 7"/>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r>
              <a:rPr lang="en-US"/>
              <a:t>2</a:t>
            </a: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hyperlink" Target="mailto:info@cyberbridges.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png"/><Relationship Id="rId9" Type="http://schemas.openxmlformats.org/officeDocument/2006/relationships/image" Target="../media/image15.png"/><Relationship Id="rId3" Type="http://schemas.openxmlformats.org/officeDocument/2006/relationships/image" Target="../media/image9.png"/><Relationship Id="rId6" Type="http://schemas.openxmlformats.org/officeDocument/2006/relationships/image" Target="../media/image12.png"/></Relationships>
</file>

<file path=ppt/slides/_rels/slide24.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image" Target="../media/image21.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5" Type="http://schemas.openxmlformats.org/officeDocument/2006/relationships/image" Target="../media/image20.jpeg"/></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4" Type="http://schemas.openxmlformats.org/officeDocument/2006/relationships/image" Target="../media/image23.jpeg"/><Relationship Id="rId5" Type="http://schemas.openxmlformats.org/officeDocument/2006/relationships/image" Target="../media/image24.jpeg"/><Relationship Id="rId7"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jpeg"/><Relationship Id="rId6"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ampath.ne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4" Type="http://schemas.openxmlformats.org/officeDocument/2006/relationships/image" Target="../media/image29.png"/><Relationship Id="rId5" Type="http://schemas.openxmlformats.org/officeDocument/2006/relationships/image" Target="../media/image30.png"/><Relationship Id="rId7"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28.xml"/><Relationship Id="rId9" Type="http://schemas.openxmlformats.org/officeDocument/2006/relationships/image" Target="../media/image24.jpeg"/><Relationship Id="rId3" Type="http://schemas.openxmlformats.org/officeDocument/2006/relationships/image" Target="../media/image28.png"/><Relationship Id="rId6"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4" Type="http://schemas.openxmlformats.org/officeDocument/2006/relationships/hyperlink" Target="mailto:info@cyberbridges.net" TargetMode="External"/><Relationship Id="rId5" Type="http://schemas.openxmlformats.org/officeDocument/2006/relationships/oleObject" Target="../embeddings/oleObject1.bin"/><Relationship Id="rId7"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0.xml"/><Relationship Id="rId6" Type="http://schemas.openxmlformats.org/officeDocument/2006/relationships/image" Target="../media/image34.png"/></Relationships>
</file>

<file path=ppt/slides/_rels/slide34.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 Id="rId5"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hyperlink" Target="mailto:info@cyberbridges.net" TargetMode="External"/><Relationship Id="rId5" Type="http://schemas.openxmlformats.org/officeDocument/2006/relationships/hyperlink" Target="http://www.cyberbridges.net/" TargetMode="External"/><Relationship Id="rId7" Type="http://schemas.openxmlformats.org/officeDocument/2006/relationships/image" Target="../media/image41.jpeg"/><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40.jpeg"/><Relationship Id="rId6" Type="http://schemas.openxmlformats.org/officeDocument/2006/relationships/hyperlink" Target="http://www.evl.uic.edu/cavern/sage/gallery/sagebridge2-1m.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4" Type="http://schemas.openxmlformats.org/officeDocument/2006/relationships/hyperlink" Target="http://www.ciara.riu.edu"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mailto:heidi@fi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hyperlink" Target="http://www.nsf.gov/publications/pub_summ.jsp?ods_key=nsf06548&amp;org=NS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4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Rectangle 45"/>
          <p:cNvSpPr>
            <a:spLocks noChangeArrowheads="1"/>
          </p:cNvSpPr>
          <p:nvPr/>
        </p:nvSpPr>
        <p:spPr bwMode="auto">
          <a:xfrm>
            <a:off x="685800" y="4572000"/>
            <a:ext cx="8153400" cy="1823576"/>
          </a:xfrm>
          <a:prstGeom prst="rect">
            <a:avLst/>
          </a:prstGeom>
          <a:noFill/>
          <a:ln w="9525">
            <a:noFill/>
            <a:miter lim="800000"/>
            <a:headEnd/>
            <a:tailEnd/>
          </a:ln>
        </p:spPr>
        <p:txBody>
          <a:bodyPr>
            <a:prstTxWarp prst="textNoShape">
              <a:avLst/>
            </a:prstTxWarp>
            <a:spAutoFit/>
          </a:bodyPr>
          <a:lstStyle/>
          <a:p>
            <a:r>
              <a:rPr lang="en-US" sz="3200" dirty="0" smtClean="0">
                <a:solidFill>
                  <a:srgbClr val="29497E"/>
                </a:solidFill>
              </a:rPr>
              <a:t>Calit2 at UCSD Collaborative Workshop </a:t>
            </a:r>
            <a:r>
              <a:rPr lang="en-US" sz="3200" dirty="0" err="1" smtClean="0">
                <a:solidFill>
                  <a:srgbClr val="29497E"/>
                </a:solidFill>
              </a:rPr>
              <a:t>w</a:t>
            </a:r>
            <a:r>
              <a:rPr lang="en-US" sz="3200" dirty="0" smtClean="0">
                <a:solidFill>
                  <a:srgbClr val="29497E"/>
                </a:solidFill>
              </a:rPr>
              <a:t>/ </a:t>
            </a:r>
            <a:r>
              <a:rPr lang="en-US" sz="3200" dirty="0" err="1" smtClean="0">
                <a:solidFill>
                  <a:srgbClr val="29497E"/>
                </a:solidFill>
              </a:rPr>
              <a:t>GreenLight</a:t>
            </a:r>
            <a:r>
              <a:rPr lang="en-US" sz="3200" dirty="0" smtClean="0">
                <a:solidFill>
                  <a:srgbClr val="29497E"/>
                </a:solidFill>
              </a:rPr>
              <a:t> Project</a:t>
            </a:r>
          </a:p>
          <a:p>
            <a:pPr>
              <a:lnSpc>
                <a:spcPct val="130000"/>
              </a:lnSpc>
            </a:pPr>
            <a:r>
              <a:rPr lang="en-US" sz="2000" dirty="0">
                <a:solidFill>
                  <a:srgbClr val="29497E"/>
                </a:solidFill>
              </a:rPr>
              <a:t> </a:t>
            </a:r>
          </a:p>
          <a:p>
            <a:pPr>
              <a:lnSpc>
                <a:spcPct val="130000"/>
              </a:lnSpc>
            </a:pPr>
            <a:r>
              <a:rPr lang="en-US" sz="1800" dirty="0">
                <a:solidFill>
                  <a:srgbClr val="29497E"/>
                </a:solidFill>
              </a:rPr>
              <a:t>Date:</a:t>
            </a:r>
            <a:r>
              <a:rPr lang="en-US" sz="1800" dirty="0" smtClean="0">
                <a:solidFill>
                  <a:srgbClr val="29497E"/>
                </a:solidFill>
              </a:rPr>
              <a:t> July 1, </a:t>
            </a:r>
            <a:r>
              <a:rPr lang="en-US" sz="1800" dirty="0">
                <a:solidFill>
                  <a:srgbClr val="29497E"/>
                </a:solidFill>
              </a:rPr>
              <a:t>2009</a:t>
            </a:r>
            <a:endParaRPr lang="en-US" sz="2400" dirty="0">
              <a:solidFill>
                <a:srgbClr val="29497E"/>
              </a:solidFill>
            </a:endParaRPr>
          </a:p>
        </p:txBody>
      </p:sp>
      <p:sp>
        <p:nvSpPr>
          <p:cNvPr id="17412" name="Text Box 47"/>
          <p:cNvSpPr txBox="1">
            <a:spLocks noChangeArrowheads="1"/>
          </p:cNvSpPr>
          <p:nvPr/>
        </p:nvSpPr>
        <p:spPr bwMode="auto">
          <a:xfrm>
            <a:off x="3581400" y="1828800"/>
            <a:ext cx="5562600" cy="3195747"/>
          </a:xfrm>
          <a:prstGeom prst="rect">
            <a:avLst/>
          </a:prstGeom>
          <a:noFill/>
          <a:ln w="9525">
            <a:noFill/>
            <a:miter lim="800000"/>
            <a:headEnd/>
            <a:tailEnd/>
          </a:ln>
        </p:spPr>
        <p:txBody>
          <a:bodyPr>
            <a:prstTxWarp prst="textNoShape">
              <a:avLst/>
            </a:prstTxWarp>
            <a:spAutoFit/>
          </a:bodyPr>
          <a:lstStyle/>
          <a:p>
            <a:pPr>
              <a:spcBef>
                <a:spcPts val="600"/>
              </a:spcBef>
              <a:spcAft>
                <a:spcPts val="600"/>
              </a:spcAft>
            </a:pPr>
            <a:r>
              <a:rPr lang="en-US" sz="2800" dirty="0" smtClean="0">
                <a:solidFill>
                  <a:schemeClr val="bg1"/>
                </a:solidFill>
              </a:rPr>
              <a:t>Global </a:t>
            </a:r>
            <a:r>
              <a:rPr lang="en-US" sz="2800" dirty="0">
                <a:solidFill>
                  <a:schemeClr val="bg1"/>
                </a:solidFill>
              </a:rPr>
              <a:t>CyberBridges: A Model Global Collaboration Infrastructure for E-Science Between the United States and International Partners</a:t>
            </a:r>
          </a:p>
          <a:p>
            <a:pPr>
              <a:lnSpc>
                <a:spcPct val="60000"/>
              </a:lnSpc>
              <a:spcBef>
                <a:spcPct val="50000"/>
              </a:spcBef>
            </a:pPr>
            <a:endParaRPr lang="en-US" sz="2500" dirty="0">
              <a:solidFill>
                <a:schemeClr val="bg1"/>
              </a:solidFill>
            </a:endParaRPr>
          </a:p>
          <a:p>
            <a:pPr>
              <a:lnSpc>
                <a:spcPct val="60000"/>
              </a:lnSpc>
              <a:spcBef>
                <a:spcPct val="50000"/>
              </a:spcBef>
            </a:pPr>
            <a:endParaRPr lang="en-US" sz="25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457200" y="1752600"/>
            <a:ext cx="822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Fellowship Qualifications</a:t>
            </a:r>
          </a:p>
        </p:txBody>
      </p:sp>
      <p:sp>
        <p:nvSpPr>
          <p:cNvPr id="35843" name="Rectangle 1027"/>
          <p:cNvSpPr>
            <a:spLocks noGrp="1" noChangeArrowheads="1"/>
          </p:cNvSpPr>
          <p:nvPr>
            <p:ph type="body" idx="1"/>
          </p:nvPr>
        </p:nvSpPr>
        <p:spPr>
          <a:xfrm>
            <a:off x="457200" y="3276600"/>
            <a:ext cx="8229600" cy="2286000"/>
          </a:xfrm>
        </p:spPr>
        <p:txBody>
          <a:bodyPr/>
          <a:lstStyle/>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Candidates must be on a research path that can be augmented by CI</a:t>
            </a:r>
          </a:p>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Open to graduate students in science or engineering</a:t>
            </a:r>
          </a:p>
          <a:p>
            <a:pPr lvl="1" eaLnBrk="1" hangingPunct="1"/>
            <a:r>
              <a:rPr lang="en-US" sz="2000">
                <a:solidFill>
                  <a:srgbClr val="29497E"/>
                </a:solidFill>
              </a:rPr>
              <a:t>PhD students preferred</a:t>
            </a:r>
          </a:p>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Some programming background desired</a:t>
            </a:r>
          </a:p>
          <a:p>
            <a:pPr lvl="1" eaLnBrk="1" hangingPunct="1"/>
            <a:r>
              <a:rPr lang="en-US" sz="2000">
                <a:solidFill>
                  <a:srgbClr val="29497E"/>
                </a:solidFill>
              </a:rPr>
              <a:t>C or C++ preferred, JAVA or Fortran OK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37891" name="Rectangle 3"/>
          <p:cNvSpPr>
            <a:spLocks noGrp="1" noChangeArrowheads="1"/>
          </p:cNvSpPr>
          <p:nvPr>
            <p:ph type="title"/>
          </p:nvPr>
        </p:nvSpPr>
        <p:spPr>
          <a:xfrm>
            <a:off x="533400" y="1219200"/>
            <a:ext cx="441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How to Apply</a:t>
            </a:r>
          </a:p>
        </p:txBody>
      </p:sp>
      <p:sp>
        <p:nvSpPr>
          <p:cNvPr id="37892" name="Rectangle 4"/>
          <p:cNvSpPr>
            <a:spLocks noGrp="1" noChangeArrowheads="1"/>
          </p:cNvSpPr>
          <p:nvPr>
            <p:ph type="body" idx="1"/>
          </p:nvPr>
        </p:nvSpPr>
        <p:spPr>
          <a:xfrm>
            <a:off x="228600" y="2286000"/>
            <a:ext cx="8610600" cy="4038600"/>
          </a:xfrm>
        </p:spPr>
        <p:txBody>
          <a:bodyPr/>
          <a:lstStyle/>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Submit a 1 page proposal</a:t>
            </a:r>
          </a:p>
          <a:p>
            <a:pPr lvl="1" eaLnBrk="1" hangingPunct="1">
              <a:buFont typeface="Arial" pitchFamily="-111" charset="0"/>
              <a:buChar char="-"/>
            </a:pPr>
            <a:r>
              <a:rPr lang="en-US" sz="2000">
                <a:solidFill>
                  <a:srgbClr val="29497E"/>
                </a:solidFill>
              </a:rPr>
              <a:t>Describe a problem in your area of research </a:t>
            </a:r>
          </a:p>
          <a:p>
            <a:pPr lvl="1" eaLnBrk="1" hangingPunct="1">
              <a:buFont typeface="Arial" pitchFamily="-111" charset="0"/>
              <a:buChar char="-"/>
            </a:pPr>
            <a:r>
              <a:rPr lang="en-US" sz="2000">
                <a:solidFill>
                  <a:srgbClr val="29497E"/>
                </a:solidFill>
              </a:rPr>
              <a:t>Provide a hypothesis on how the use of CI would benefit the research process. </a:t>
            </a:r>
          </a:p>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Attach a one-page bio/CV </a:t>
            </a:r>
          </a:p>
          <a:p>
            <a:pPr lvl="1" eaLnBrk="1" hangingPunct="1">
              <a:buFont typeface="Arial" pitchFamily="-111" charset="0"/>
              <a:buChar char="-"/>
            </a:pPr>
            <a:r>
              <a:rPr lang="en-US" sz="2000">
                <a:solidFill>
                  <a:srgbClr val="29497E"/>
                </a:solidFill>
              </a:rPr>
              <a:t>Show any networking, grid, or related CI experience</a:t>
            </a:r>
          </a:p>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Submit all documents to</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hlinkClick r:id="rId3"/>
              </a:rPr>
              <a:t>info@cyberbridges.net</a:t>
            </a:r>
            <a:endParaRPr lang="en-US" sz="2000">
              <a:ea typeface="ＭＳ Ｐゴシック" pitchFamily="-111" charset="-128"/>
              <a:cs typeface="ＭＳ Ｐゴシック" pitchFamily="-111" charset="-128"/>
            </a:endParaRPr>
          </a:p>
          <a:p>
            <a:pPr lvl="1" eaLnBrk="1" hangingPunct="1">
              <a:buFont typeface="Arial" pitchFamily="-111" charset="0"/>
              <a:buChar char="-"/>
            </a:pPr>
            <a:r>
              <a:rPr lang="en-US" sz="2000">
                <a:solidFill>
                  <a:srgbClr val="29497E"/>
                </a:solidFill>
              </a:rPr>
              <a:t>Faculty advisor must indicate support via letter of support</a:t>
            </a:r>
          </a:p>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 Due by </a:t>
            </a:r>
            <a:r>
              <a:rPr lang="en-US" sz="2000" b="1">
                <a:solidFill>
                  <a:srgbClr val="29497E"/>
                </a:solidFill>
                <a:ea typeface="ＭＳ Ｐゴシック" pitchFamily="-111" charset="-128"/>
                <a:cs typeface="ＭＳ Ｐゴシック" pitchFamily="-111" charset="-128"/>
              </a:rPr>
              <a:t>November 14</a:t>
            </a:r>
            <a:r>
              <a:rPr lang="en-US" sz="2000" b="1" baseline="30000">
                <a:solidFill>
                  <a:srgbClr val="29497E"/>
                </a:solidFill>
                <a:ea typeface="ＭＳ Ｐゴシック" pitchFamily="-111" charset="-128"/>
                <a:cs typeface="ＭＳ Ｐゴシック" pitchFamily="-111" charset="-128"/>
              </a:rPr>
              <a:t>th</a:t>
            </a:r>
            <a:r>
              <a:rPr lang="en-US" sz="2000" b="1">
                <a:solidFill>
                  <a:srgbClr val="29497E"/>
                </a:solidFill>
                <a:ea typeface="ＭＳ Ｐゴシック" pitchFamily="-111" charset="-128"/>
                <a:cs typeface="ＭＳ Ｐゴシック" pitchFamily="-111" charset="-128"/>
              </a:rPr>
              <a:t>, 2008</a:t>
            </a:r>
            <a:endParaRPr lang="en-US" sz="2000">
              <a:solidFill>
                <a:srgbClr val="29497E"/>
              </a:solidFill>
              <a:ea typeface="ＭＳ Ｐゴシック" pitchFamily="-111" charset="-128"/>
              <a:cs typeface="ＭＳ Ｐゴシック" pitchFamily="-111" charset="-128"/>
            </a:endParaRPr>
          </a:p>
          <a:p>
            <a:pPr eaLnBrk="1" hangingPunct="1">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Selection announced by </a:t>
            </a:r>
            <a:r>
              <a:rPr lang="en-US" sz="2000" b="1">
                <a:solidFill>
                  <a:srgbClr val="29497E"/>
                </a:solidFill>
                <a:ea typeface="ＭＳ Ｐゴシック" pitchFamily="-111" charset="-128"/>
                <a:cs typeface="ＭＳ Ｐゴシック" pitchFamily="-111" charset="-128"/>
              </a:rPr>
              <a:t>December 1</a:t>
            </a:r>
            <a:r>
              <a:rPr lang="en-US" sz="2000" b="1" baseline="30000">
                <a:solidFill>
                  <a:srgbClr val="29497E"/>
                </a:solidFill>
                <a:ea typeface="ＭＳ Ｐゴシック" pitchFamily="-111" charset="-128"/>
                <a:cs typeface="ＭＳ Ｐゴシック" pitchFamily="-111" charset="-128"/>
              </a:rPr>
              <a:t>st</a:t>
            </a:r>
            <a:r>
              <a:rPr lang="en-US" sz="2000" b="1">
                <a:solidFill>
                  <a:srgbClr val="29497E"/>
                </a:solidFill>
                <a:ea typeface="ＭＳ Ｐゴシック" pitchFamily="-111" charset="-128"/>
                <a:cs typeface="ＭＳ Ｐゴシック" pitchFamily="-111" charset="-128"/>
              </a:rPr>
              <a:t>, 2008</a:t>
            </a:r>
            <a:endParaRPr lang="en-US" sz="2000">
              <a:solidFill>
                <a:srgbClr val="29497E"/>
              </a:solidFill>
              <a:ea typeface="ＭＳ Ｐゴシック" pitchFamily="-111" charset="-128"/>
              <a:cs typeface="ＭＳ Ｐゴシック" pitchFamily="-111" charset="-128"/>
            </a:endParaRPr>
          </a:p>
          <a:p>
            <a:pPr eaLnBrk="1" hangingPunct="1"/>
            <a:endParaRPr lang="en-US" sz="2000">
              <a:solidFill>
                <a:srgbClr val="29497E"/>
              </a:solidFill>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39939" name="Rectangle 3"/>
          <p:cNvSpPr>
            <a:spLocks noGrp="1" noChangeArrowheads="1"/>
          </p:cNvSpPr>
          <p:nvPr>
            <p:ph type="title"/>
          </p:nvPr>
        </p:nvSpPr>
        <p:spPr>
          <a:xfrm>
            <a:off x="533400" y="1219200"/>
            <a:ext cx="441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Projects in 2006</a:t>
            </a:r>
          </a:p>
        </p:txBody>
      </p:sp>
      <p:sp>
        <p:nvSpPr>
          <p:cNvPr id="39940" name="Rectangle 4"/>
          <p:cNvSpPr>
            <a:spLocks noGrp="1" noChangeArrowheads="1"/>
          </p:cNvSpPr>
          <p:nvPr>
            <p:ph type="body" idx="1"/>
          </p:nvPr>
        </p:nvSpPr>
        <p:spPr>
          <a:xfrm>
            <a:off x="228600" y="2286000"/>
            <a:ext cx="8610600" cy="4038600"/>
          </a:xfrm>
        </p:spPr>
        <p:txBody>
          <a:bodyPr/>
          <a:lstStyle/>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Unsupervised Pattern Discovery in Protein Structures</a:t>
            </a:r>
          </a:p>
          <a:p>
            <a:pPr lvl="1" eaLnBrk="1" hangingPunct="1">
              <a:buSzPct val="75000"/>
              <a:buFont typeface="Wingdings" pitchFamily="-111" charset="2"/>
              <a:buChar char="q"/>
            </a:pPr>
            <a:r>
              <a:rPr lang="en-US" sz="2000">
                <a:solidFill>
                  <a:srgbClr val="29497E"/>
                </a:solidFill>
              </a:rPr>
              <a:t>Computer Science &amp; Bioinformatics</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Modeling Biological Tissue Scaffolds in Three Dimensions</a:t>
            </a:r>
          </a:p>
          <a:p>
            <a:pPr lvl="1" eaLnBrk="1" hangingPunct="1">
              <a:buSzPct val="75000"/>
              <a:buFont typeface="Wingdings" pitchFamily="-111" charset="2"/>
              <a:buChar char="q"/>
            </a:pPr>
            <a:r>
              <a:rPr lang="en-US" sz="2000">
                <a:solidFill>
                  <a:srgbClr val="29497E"/>
                </a:solidFill>
              </a:rPr>
              <a:t>Biomedical Engineering</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Interplay between Random Matrix Theory and Quantum Field</a:t>
            </a:r>
          </a:p>
          <a:p>
            <a:pPr lvl="1" eaLnBrk="1" hangingPunct="1">
              <a:buSzPct val="75000"/>
              <a:buFont typeface="Wingdings" pitchFamily="-111" charset="2"/>
              <a:buChar char="q"/>
            </a:pPr>
            <a:r>
              <a:rPr lang="en-US" sz="2000">
                <a:solidFill>
                  <a:srgbClr val="29497E"/>
                </a:solidFill>
              </a:rPr>
              <a:t>Physics</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Functionalities of a specific enzyme for certain reactions</a:t>
            </a:r>
          </a:p>
          <a:p>
            <a:pPr lvl="1" eaLnBrk="1" hangingPunct="1">
              <a:buSzPct val="75000"/>
              <a:buFont typeface="Wingdings" pitchFamily="-111" charset="2"/>
              <a:buChar char="q"/>
            </a:pPr>
            <a:r>
              <a:rPr lang="en-US" sz="2000">
                <a:solidFill>
                  <a:srgbClr val="29497E"/>
                </a:solidFill>
              </a:rPr>
              <a:t>Chemistry/Biochemistry</a:t>
            </a:r>
            <a:endParaRPr lang="en-US" sz="1000">
              <a:solidFill>
                <a:srgbClr val="29497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41987" name="Rectangle 3"/>
          <p:cNvSpPr>
            <a:spLocks noGrp="1" noChangeArrowheads="1"/>
          </p:cNvSpPr>
          <p:nvPr>
            <p:ph type="title"/>
          </p:nvPr>
        </p:nvSpPr>
        <p:spPr>
          <a:xfrm>
            <a:off x="533400" y="1219200"/>
            <a:ext cx="441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Projects in 2007</a:t>
            </a:r>
          </a:p>
        </p:txBody>
      </p:sp>
      <p:sp>
        <p:nvSpPr>
          <p:cNvPr id="41988" name="Rectangle 4"/>
          <p:cNvSpPr>
            <a:spLocks noGrp="1" noChangeArrowheads="1"/>
          </p:cNvSpPr>
          <p:nvPr>
            <p:ph type="body" idx="1"/>
          </p:nvPr>
        </p:nvSpPr>
        <p:spPr>
          <a:xfrm>
            <a:off x="228600" y="2286000"/>
            <a:ext cx="8610600" cy="4038600"/>
          </a:xfrm>
        </p:spPr>
        <p:txBody>
          <a:bodyPr/>
          <a:lstStyle/>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Grid Enablement of Hurricane Simulation Application</a:t>
            </a:r>
          </a:p>
          <a:p>
            <a:pPr lvl="1" eaLnBrk="1" hangingPunct="1">
              <a:buSzPct val="75000"/>
              <a:buFont typeface="Wingdings" pitchFamily="-111" charset="2"/>
              <a:buChar char="q"/>
            </a:pPr>
            <a:r>
              <a:rPr lang="en-US" sz="2000">
                <a:solidFill>
                  <a:srgbClr val="29497E"/>
                </a:solidFill>
              </a:rPr>
              <a:t>Earth Sciences</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On Demand Weather Forecast Visualization via Efficient Resource Utilization in Grid Computing </a:t>
            </a:r>
          </a:p>
          <a:p>
            <a:pPr lvl="1" eaLnBrk="1" hangingPunct="1">
              <a:buSzPct val="75000"/>
              <a:buFont typeface="Wingdings" pitchFamily="-111" charset="2"/>
              <a:buChar char="q"/>
            </a:pPr>
            <a:r>
              <a:rPr lang="en-US" sz="2000">
                <a:solidFill>
                  <a:srgbClr val="29497E"/>
                </a:solidFill>
              </a:rPr>
              <a:t>Visualization</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Computational Modeling &amp; Simulation of Biodegradable Starch based polymer composites </a:t>
            </a:r>
          </a:p>
          <a:p>
            <a:pPr lvl="1" eaLnBrk="1" hangingPunct="1">
              <a:buSzPct val="75000"/>
              <a:buFont typeface="Wingdings" pitchFamily="-111" charset="2"/>
              <a:buChar char="q"/>
            </a:pPr>
            <a:r>
              <a:rPr lang="en-US" sz="2000">
                <a:solidFill>
                  <a:srgbClr val="29497E"/>
                </a:solidFill>
              </a:rPr>
              <a:t>Computational Chemistry</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Collaboration Platform </a:t>
            </a:r>
          </a:p>
          <a:p>
            <a:pPr lvl="1" eaLnBrk="1" hangingPunct="1">
              <a:buSzPct val="75000"/>
              <a:buFont typeface="Wingdings" pitchFamily="-111" charset="2"/>
              <a:buChar char="q"/>
            </a:pPr>
            <a:r>
              <a:rPr lang="en-US" sz="1800">
                <a:solidFill>
                  <a:srgbClr val="29497E"/>
                </a:solidFill>
              </a:rPr>
              <a:t>e-Science and e-Society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44035" name="Rectangle 3"/>
          <p:cNvSpPr>
            <a:spLocks noGrp="1" noChangeArrowheads="1"/>
          </p:cNvSpPr>
          <p:nvPr>
            <p:ph type="title"/>
          </p:nvPr>
        </p:nvSpPr>
        <p:spPr>
          <a:xfrm>
            <a:off x="533400" y="1219200"/>
            <a:ext cx="441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Projects in 2008</a:t>
            </a:r>
          </a:p>
        </p:txBody>
      </p:sp>
      <p:sp>
        <p:nvSpPr>
          <p:cNvPr id="44036" name="Rectangle 4"/>
          <p:cNvSpPr>
            <a:spLocks noGrp="1" noChangeArrowheads="1"/>
          </p:cNvSpPr>
          <p:nvPr>
            <p:ph type="body" idx="1"/>
          </p:nvPr>
        </p:nvSpPr>
        <p:spPr>
          <a:xfrm>
            <a:off x="228600" y="2286000"/>
            <a:ext cx="8610600" cy="4038600"/>
          </a:xfrm>
        </p:spPr>
        <p:txBody>
          <a:bodyPr/>
          <a:lstStyle/>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The Development of Collaborative Platform Based on SAGE </a:t>
            </a:r>
          </a:p>
          <a:p>
            <a:pPr lvl="1" eaLnBrk="1" hangingPunct="1">
              <a:buSzPct val="75000"/>
              <a:buFont typeface="Wingdings" pitchFamily="-111" charset="2"/>
              <a:buChar char="q"/>
            </a:pPr>
            <a:r>
              <a:rPr lang="en-US" sz="1800">
                <a:solidFill>
                  <a:srgbClr val="29497E"/>
                </a:solidFill>
              </a:rPr>
              <a:t>Computer Science - Visualization </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Innovative Grid-Enable Multiple-Scale Hurricane Modeling System </a:t>
            </a:r>
          </a:p>
          <a:p>
            <a:pPr lvl="1" eaLnBrk="1" hangingPunct="1">
              <a:buSzPct val="75000"/>
              <a:buFont typeface="Wingdings" pitchFamily="-111" charset="2"/>
              <a:buChar char="q"/>
            </a:pPr>
            <a:r>
              <a:rPr lang="en-US" sz="1800">
                <a:solidFill>
                  <a:srgbClr val="29497E"/>
                </a:solidFill>
              </a:rPr>
              <a:t>Earth Sciences </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Finding Repeat Structures in Genomic Sequences </a:t>
            </a:r>
          </a:p>
          <a:p>
            <a:pPr lvl="1" eaLnBrk="1" hangingPunct="1">
              <a:buSzPct val="75000"/>
              <a:buFont typeface="Wingdings" pitchFamily="-111" charset="2"/>
              <a:buChar char="q"/>
            </a:pPr>
            <a:r>
              <a:rPr lang="en-US" sz="1800">
                <a:solidFill>
                  <a:srgbClr val="29497E"/>
                </a:solidFill>
              </a:rPr>
              <a:t>Computer Science – Bioinformatics </a:t>
            </a:r>
          </a:p>
          <a:p>
            <a:pPr eaLnBrk="1" hangingPunct="1">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A Distributed Multimedia Data Management over the Grid </a:t>
            </a:r>
          </a:p>
          <a:p>
            <a:pPr lvl="1" eaLnBrk="1" hangingPunct="1">
              <a:buSzPct val="75000"/>
              <a:buFont typeface="Wingdings" pitchFamily="-111" charset="2"/>
              <a:buChar char="q"/>
            </a:pPr>
            <a:r>
              <a:rPr lang="en-US" sz="1800">
                <a:solidFill>
                  <a:srgbClr val="29497E"/>
                </a:solidFill>
              </a:rPr>
              <a:t>Computer Science – Multimedia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46083" name="Rectangle 12"/>
          <p:cNvSpPr>
            <a:spLocks noGrp="1" noChangeArrowheads="1"/>
          </p:cNvSpPr>
          <p:nvPr>
            <p:ph type="title"/>
          </p:nvPr>
        </p:nvSpPr>
        <p:spPr>
          <a:xfrm>
            <a:off x="-76200" y="1143000"/>
            <a:ext cx="8229600" cy="609600"/>
          </a:xfrm>
        </p:spPr>
        <p:txBody>
          <a:bodyPr/>
          <a:lstStyle/>
          <a:p>
            <a:pPr algn="l" eaLnBrk="1" hangingPunct="1"/>
            <a:r>
              <a:rPr lang="en-US" sz="3000" b="1">
                <a:solidFill>
                  <a:srgbClr val="29497E"/>
                </a:solidFill>
                <a:ea typeface="ＭＳ Ｐゴシック" pitchFamily="-111" charset="-128"/>
                <a:cs typeface="ＭＳ Ｐゴシック" pitchFamily="-111" charset="-128"/>
              </a:rPr>
              <a:t>Publications</a:t>
            </a:r>
          </a:p>
        </p:txBody>
      </p:sp>
      <p:sp>
        <p:nvSpPr>
          <p:cNvPr id="46084" name="Rectangle 13"/>
          <p:cNvSpPr>
            <a:spLocks noGrp="1" noChangeArrowheads="1"/>
          </p:cNvSpPr>
          <p:nvPr>
            <p:ph type="body" idx="1"/>
          </p:nvPr>
        </p:nvSpPr>
        <p:spPr>
          <a:xfrm>
            <a:off x="0" y="1676400"/>
            <a:ext cx="9144000" cy="4572000"/>
          </a:xfrm>
        </p:spPr>
        <p:txBody>
          <a:bodyPr/>
          <a:lstStyle/>
          <a:p>
            <a:pPr>
              <a:buFontTx/>
              <a:buAutoNum type="arabicPeriod"/>
            </a:pPr>
            <a:r>
              <a:rPr lang="en-US" sz="1200">
                <a:ea typeface="ＭＳ Ｐゴシック" pitchFamily="-111" charset="-128"/>
                <a:cs typeface="ＭＳ Ｐゴシック" pitchFamily="-111" charset="-128"/>
              </a:rPr>
              <a:t>Selim Kalayci, Onyeka Ezenwoye, Balaji Viswanathan, Gargi Dasgupta, S. Masoud Sadjadi, and Liana Fong. Design and implementation of a fault tolerant job flow manager using job flow patterns and recovery policies. In </a:t>
            </a:r>
            <a:r>
              <a:rPr lang="en-US" sz="1200" i="1">
                <a:ea typeface="ＭＳ Ｐゴシック" pitchFamily="-111" charset="-128"/>
                <a:cs typeface="ＭＳ Ｐゴシック" pitchFamily="-111" charset="-128"/>
              </a:rPr>
              <a:t>Proceedings of the 6th International Conference on Service Oriented Computing ( ICSOC'08)</a:t>
            </a:r>
            <a:r>
              <a:rPr lang="en-US" sz="1200">
                <a:ea typeface="ＭＳ Ｐゴシック" pitchFamily="-111" charset="-128"/>
                <a:cs typeface="ＭＳ Ｐゴシック" pitchFamily="-111" charset="-128"/>
              </a:rPr>
              <a:t>, Sydney, Australia, December 2008. Accepted for publication (acceptance rate 20.4%). </a:t>
            </a:r>
          </a:p>
          <a:p>
            <a:pPr>
              <a:buFontTx/>
              <a:buAutoNum type="arabicPeriod"/>
            </a:pPr>
            <a:r>
              <a:rPr lang="en-US" sz="1200">
                <a:ea typeface="ＭＳ Ｐゴシック" pitchFamily="-111" charset="-128"/>
                <a:cs typeface="ＭＳ Ｐゴシック" pitchFamily="-111" charset="-128"/>
              </a:rPr>
              <a:t>Hector A. Duran Limon, S. Masoud Sadjadi, </a:t>
            </a:r>
            <a:r>
              <a:rPr lang="en-US" sz="1200" i="1">
                <a:ea typeface="ＭＳ Ｐゴシック" pitchFamily="-111" charset="-128"/>
                <a:cs typeface="ＭＳ Ｐゴシック" pitchFamily="-111" charset="-128"/>
              </a:rPr>
              <a:t>et al.</a:t>
            </a:r>
            <a:r>
              <a:rPr lang="en-US" sz="1200">
                <a:ea typeface="ＭＳ Ｐゴシック" pitchFamily="-111" charset="-128"/>
                <a:cs typeface="ＭＳ Ｐゴシック" pitchFamily="-111" charset="-128"/>
              </a:rPr>
              <a:t> </a:t>
            </a:r>
            <a:r>
              <a:rPr lang="en-US" sz="1200" b="1">
                <a:ea typeface="ＭＳ Ｐゴシック" pitchFamily="-111" charset="-128"/>
                <a:cs typeface="ＭＳ Ｐゴシック" pitchFamily="-111" charset="-128"/>
              </a:rPr>
              <a:t>Grid enablement and resource usage prediction of weather research and forecasting.</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Collaborative and Grid Computing Technologies Workshop</a:t>
            </a:r>
            <a:r>
              <a:rPr lang="en-US" sz="1200">
                <a:ea typeface="ＭＳ Ｐゴシック" pitchFamily="-111" charset="-128"/>
                <a:cs typeface="ＭＳ Ｐゴシック" pitchFamily="-111" charset="-128"/>
              </a:rPr>
              <a:t>, Cancun, Mexico, April 2008.</a:t>
            </a:r>
          </a:p>
          <a:p>
            <a:pPr>
              <a:buFontTx/>
              <a:buAutoNum type="arabicPeriod"/>
            </a:pPr>
            <a:r>
              <a:rPr lang="en-US" sz="1200">
                <a:ea typeface="ＭＳ Ｐゴシック" pitchFamily="-111" charset="-128"/>
                <a:cs typeface="ＭＳ Ｐゴシック" pitchFamily="-111" charset="-128"/>
              </a:rPr>
              <a:t>Gargi Dasgupta1, Onyeka Ezenwoye, Liana Fong, Selim Kalayci, S. Masoud Sadjadi, and Balaji Viswanathan. </a:t>
            </a:r>
            <a:r>
              <a:rPr lang="en-US" sz="1200" b="1">
                <a:ea typeface="ＭＳ Ｐゴシック" pitchFamily="-111" charset="-128"/>
                <a:cs typeface="ＭＳ Ｐゴシック" pitchFamily="-111" charset="-128"/>
              </a:rPr>
              <a:t>Design of a fault-tolerant job-flow manager for grid environments using standard technologies, job-flow patterns, and a transparent proxy.</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20th International Conference on Software Engineering and Knowledge Engineering (SEKE'2008)</a:t>
            </a:r>
            <a:r>
              <a:rPr lang="en-US" sz="1200">
                <a:ea typeface="ＭＳ Ｐゴシック" pitchFamily="-111" charset="-128"/>
                <a:cs typeface="ＭＳ Ｐゴシック" pitchFamily="-111" charset="-128"/>
              </a:rPr>
              <a:t>, San Francisco Bay, USA, July 2008. </a:t>
            </a:r>
          </a:p>
          <a:p>
            <a:pPr>
              <a:buFontTx/>
              <a:buAutoNum type="arabicPeriod"/>
            </a:pPr>
            <a:r>
              <a:rPr lang="en-US" sz="1200">
                <a:ea typeface="ＭＳ Ｐゴシック" pitchFamily="-111" charset="-128"/>
                <a:cs typeface="ＭＳ Ｐゴシック" pitchFamily="-111" charset="-128"/>
              </a:rPr>
              <a:t>Chi Zhang, Bin Liu, Xun Su, Heidi Alvarez, and Julio Ibarra. </a:t>
            </a:r>
            <a:r>
              <a:rPr lang="en-US" sz="1200" b="1">
                <a:ea typeface="ＭＳ Ｐゴシック" pitchFamily="-111" charset="-128"/>
                <a:cs typeface="ＭＳ Ｐゴシック" pitchFamily="-111" charset="-128"/>
              </a:rPr>
              <a:t>Integrating heterogeneous network monitoring data.</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Telecommunication Systems</a:t>
            </a:r>
            <a:r>
              <a:rPr lang="en-US" sz="1200">
                <a:ea typeface="ＭＳ Ｐゴシック" pitchFamily="-111" charset="-128"/>
                <a:cs typeface="ＭＳ Ｐゴシック" pitchFamily="-111" charset="-128"/>
              </a:rPr>
              <a:t>, February, 2008, DOI 10.1007/s11235-008-9073-5. </a:t>
            </a:r>
          </a:p>
          <a:p>
            <a:pPr>
              <a:buFontTx/>
              <a:buAutoNum type="arabicPeriod"/>
            </a:pPr>
            <a:r>
              <a:rPr lang="en-US" sz="1200">
                <a:ea typeface="ＭＳ Ｐゴシック" pitchFamily="-111" charset="-128"/>
                <a:cs typeface="ＭＳ Ｐゴシック" pitchFamily="-111" charset="-128"/>
              </a:rPr>
              <a:t>Khalid Saleem, S. Masoud Sadjadi, and Shu-Ching Chen. </a:t>
            </a:r>
            <a:r>
              <a:rPr lang="en-US" sz="1200" b="1">
                <a:ea typeface="ＭＳ Ｐゴシック" pitchFamily="-111" charset="-128"/>
                <a:cs typeface="ＭＳ Ｐゴシック" pitchFamily="-111" charset="-128"/>
              </a:rPr>
              <a:t>Towards a self-configurable weather research and forecasting system.</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5th IEEE International Conference on Autonomic Computing (ICAC-2008)</a:t>
            </a:r>
            <a:r>
              <a:rPr lang="en-US" sz="1200">
                <a:ea typeface="ＭＳ Ｐゴシック" pitchFamily="-111" charset="-128"/>
                <a:cs typeface="ＭＳ Ｐゴシック" pitchFamily="-111" charset="-128"/>
              </a:rPr>
              <a:t>, Chicago, IL, June 2008. (38% acceptance rate).</a:t>
            </a:r>
          </a:p>
          <a:p>
            <a:pPr>
              <a:buFontTx/>
              <a:buAutoNum type="arabicPeriod"/>
            </a:pPr>
            <a:r>
              <a:rPr lang="en-US" sz="1200">
                <a:ea typeface="ＭＳ Ｐゴシック" pitchFamily="-111" charset="-128"/>
                <a:cs typeface="ＭＳ Ｐゴシック" pitchFamily="-111" charset="-128"/>
              </a:rPr>
              <a:t>Yanbin Liu, S. Masoud Sadjadi, Liana Fong, Ivan Rodero, David Villegas, Selim Kalayci, Norman Bobroff, and Juan Carlos Martinez. </a:t>
            </a:r>
            <a:r>
              <a:rPr lang="en-US" sz="1200" b="1">
                <a:ea typeface="ＭＳ Ｐゴシック" pitchFamily="-111" charset="-128"/>
                <a:cs typeface="ＭＳ Ｐゴシック" pitchFamily="-111" charset="-128"/>
              </a:rPr>
              <a:t>Enabling autonomic meta-scheduling in grid environments.</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5th IEEE International Conference on Autonomic Computing (ICAC-2008)</a:t>
            </a:r>
            <a:r>
              <a:rPr lang="en-US" sz="1200">
                <a:ea typeface="ＭＳ Ｐゴシック" pitchFamily="-111" charset="-128"/>
                <a:cs typeface="ＭＳ Ｐゴシック" pitchFamily="-111" charset="-128"/>
              </a:rPr>
              <a:t>, Chicago, IL, June 2008. (38% acceptance rate).</a:t>
            </a:r>
          </a:p>
          <a:p>
            <a:pPr>
              <a:buFontTx/>
              <a:buAutoNum type="arabicPeriod"/>
            </a:pPr>
            <a:r>
              <a:rPr lang="en-US" sz="1200">
                <a:ea typeface="ＭＳ Ｐゴシック" pitchFamily="-111" charset="-128"/>
                <a:cs typeface="ＭＳ Ｐゴシック" pitchFamily="-111" charset="-128"/>
              </a:rPr>
              <a:t>Gargi Dasgupta, Onyeka Ezenwoye, Liana Fong, Selim Kalayci, S. Masoud Sadjadi, and Balaji Viswanathan. </a:t>
            </a:r>
            <a:r>
              <a:rPr lang="en-US" sz="1200" b="1">
                <a:ea typeface="ＭＳ Ｐゴシック" pitchFamily="-111" charset="-128"/>
                <a:cs typeface="ＭＳ Ｐゴシック" pitchFamily="-111" charset="-128"/>
              </a:rPr>
              <a:t>Runtime fault-handling for job-flow management in grid environments.</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5th IEEE International Conference on Autonomic Computing (ICAC-2008)</a:t>
            </a:r>
            <a:r>
              <a:rPr lang="en-US" sz="1200">
                <a:ea typeface="ＭＳ Ｐゴシック" pitchFamily="-111" charset="-128"/>
                <a:cs typeface="ＭＳ Ｐゴシック" pitchFamily="-111" charset="-128"/>
              </a:rPr>
              <a:t>, Chicago, IL, June 2008. (38% acceptance rate).</a:t>
            </a:r>
          </a:p>
          <a:p>
            <a:pPr>
              <a:buFontTx/>
              <a:buAutoNum type="arabicPeriod"/>
            </a:pPr>
            <a:r>
              <a:rPr lang="en-US" sz="1200">
                <a:ea typeface="ＭＳ Ｐゴシック" pitchFamily="-111" charset="-128"/>
                <a:cs typeface="ＭＳ Ｐゴシック" pitchFamily="-111" charset="-128"/>
              </a:rPr>
              <a:t>Norman Bobroff, Liana Fong, Selim Kalayci, Yanbin Liu, Juan Carlos Martinez, Ivan Rodero, S. Masoud Sadjadi, and David Villegas. </a:t>
            </a:r>
            <a:r>
              <a:rPr lang="en-US" sz="1200" b="1">
                <a:ea typeface="ＭＳ Ｐゴシック" pitchFamily="-111" charset="-128"/>
                <a:cs typeface="ＭＳ Ｐゴシック" pitchFamily="-111" charset="-128"/>
              </a:rPr>
              <a:t>Enabling interoperability among meta-schedulers. </a:t>
            </a:r>
            <a:r>
              <a:rPr lang="en-US" sz="1200">
                <a:ea typeface="ＭＳ Ｐゴシック" pitchFamily="-111" charset="-128"/>
                <a:cs typeface="ＭＳ Ｐゴシック" pitchFamily="-111" charset="-128"/>
              </a:rPr>
              <a:t>In </a:t>
            </a:r>
            <a:r>
              <a:rPr lang="en-US" sz="1200" i="1">
                <a:ea typeface="ＭＳ Ｐゴシック" pitchFamily="-111" charset="-128"/>
                <a:cs typeface="ＭＳ Ｐゴシック" pitchFamily="-111" charset="-128"/>
              </a:rPr>
              <a:t>Proceedings of 8th IEEE International Symposium on Cluster Computing and the Grid (CCGrid-2008)</a:t>
            </a:r>
            <a:r>
              <a:rPr lang="en-US" sz="1200">
                <a:ea typeface="ＭＳ Ｐゴシック" pitchFamily="-111" charset="-128"/>
                <a:cs typeface="ＭＳ Ｐゴシック" pitchFamily="-111" charset="-128"/>
              </a:rPr>
              <a:t>, Lyon, France, 2008.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48131" name="Rectangle 12"/>
          <p:cNvSpPr>
            <a:spLocks noGrp="1" noChangeArrowheads="1"/>
          </p:cNvSpPr>
          <p:nvPr>
            <p:ph type="title"/>
          </p:nvPr>
        </p:nvSpPr>
        <p:spPr>
          <a:xfrm>
            <a:off x="-76200" y="1143000"/>
            <a:ext cx="8229600" cy="609600"/>
          </a:xfrm>
        </p:spPr>
        <p:txBody>
          <a:bodyPr/>
          <a:lstStyle/>
          <a:p>
            <a:pPr algn="l" eaLnBrk="1" hangingPunct="1"/>
            <a:r>
              <a:rPr lang="en-US" sz="3000" b="1">
                <a:solidFill>
                  <a:srgbClr val="29497E"/>
                </a:solidFill>
                <a:ea typeface="ＭＳ Ｐゴシック" pitchFamily="-111" charset="-128"/>
                <a:cs typeface="ＭＳ Ｐゴシック" pitchFamily="-111" charset="-128"/>
              </a:rPr>
              <a:t>Publications</a:t>
            </a:r>
          </a:p>
        </p:txBody>
      </p:sp>
      <p:sp>
        <p:nvSpPr>
          <p:cNvPr id="48132" name="Rectangle 13"/>
          <p:cNvSpPr>
            <a:spLocks noGrp="1" noChangeArrowheads="1"/>
          </p:cNvSpPr>
          <p:nvPr>
            <p:ph type="body" idx="1"/>
          </p:nvPr>
        </p:nvSpPr>
        <p:spPr>
          <a:xfrm>
            <a:off x="0" y="1676400"/>
            <a:ext cx="9144000" cy="4572000"/>
          </a:xfrm>
        </p:spPr>
        <p:txBody>
          <a:bodyPr/>
          <a:lstStyle/>
          <a:p>
            <a:pPr>
              <a:buFontTx/>
              <a:buAutoNum type="arabicPeriod" startAt="9"/>
            </a:pPr>
            <a:r>
              <a:rPr lang="en-US" sz="1200">
                <a:ea typeface="ＭＳ Ｐゴシック" pitchFamily="-111" charset="-128"/>
                <a:cs typeface="ＭＳ Ｐゴシック" pitchFamily="-111" charset="-128"/>
              </a:rPr>
              <a:t>S. Masoud Sadjadi, Shu Shimizu, Javier Figueroa, Raju Rangaswami, Javier Delgado, Hector Duran, and Xabriel Collazo. </a:t>
            </a:r>
            <a:r>
              <a:rPr lang="en-US" sz="1200" b="1">
                <a:ea typeface="ＭＳ Ｐゴシック" pitchFamily="-111" charset="-128"/>
                <a:cs typeface="ＭＳ Ｐゴシック" pitchFamily="-111" charset="-128"/>
              </a:rPr>
              <a:t>A modeling approach for estimating execution time of long-running scientific applications.</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22nd IEEE International Parallel &amp; Distributed Processing Symposium (IPDPS-2008), the Fifth High-Performance Grid Computing Workshop (HPGC-2008),</a:t>
            </a:r>
            <a:r>
              <a:rPr lang="en-US" sz="1200">
                <a:ea typeface="ＭＳ Ｐゴシック" pitchFamily="-111" charset="-128"/>
                <a:cs typeface="ＭＳ Ｐゴシック" pitchFamily="-111" charset="-128"/>
              </a:rPr>
              <a:t> Miami, Florida, April 2008. </a:t>
            </a:r>
          </a:p>
          <a:p>
            <a:pPr>
              <a:buFontTx/>
              <a:buAutoNum type="arabicPeriod" startAt="9"/>
            </a:pPr>
            <a:r>
              <a:rPr lang="en-US" sz="1200">
                <a:ea typeface="ＭＳ Ｐゴシック" pitchFamily="-111" charset="-128"/>
                <a:cs typeface="ＭＳ Ｐゴシック" pitchFamily="-111" charset="-128"/>
              </a:rPr>
              <a:t>S. Masoud Sadjadi, Liana Fong, Rosa M. Badia, Javier Figueroa, Javier Delgado, Xabriel J. Collazo-Mojica, Khalid Saleem, Raju Rangaswami, Shu Shimizu, Hector A. Duran Limon, Pat Welsh, Sandeep Pattnaik, Anthony Praino, David Villegas, Selim Kalayci, Gargi Dasgupta, Onyeka Ezenwoye, Juan Carlos Martinez, Ivan Rodero, Shuyi Chen, Javier MuÃ±oz, Diego Lopez, Julita Corbalan, Hugh Willoughby, Michael McFail, Christine Lisetti, and Malek Adjouadi. </a:t>
            </a:r>
            <a:r>
              <a:rPr lang="en-US" sz="1200" b="1">
                <a:ea typeface="ＭＳ Ｐゴシック" pitchFamily="-111" charset="-128"/>
                <a:cs typeface="ＭＳ Ｐゴシック" pitchFamily="-111" charset="-128"/>
              </a:rPr>
              <a:t>Transparent grid enablement of weather research and forecasting. </a:t>
            </a:r>
            <a:r>
              <a:rPr lang="en-US" sz="1200">
                <a:ea typeface="ＭＳ Ｐゴシック" pitchFamily="-111" charset="-128"/>
                <a:cs typeface="ＭＳ Ｐゴシック" pitchFamily="-111" charset="-128"/>
              </a:rPr>
              <a:t>In </a:t>
            </a:r>
            <a:r>
              <a:rPr lang="en-US" sz="1200" i="1">
                <a:ea typeface="ＭＳ Ｐゴシック" pitchFamily="-111" charset="-128"/>
                <a:cs typeface="ＭＳ Ｐゴシック" pitchFamily="-111" charset="-128"/>
              </a:rPr>
              <a:t>Proceedings of the Mardi Gras Conference 2008 - Workshop on Grid-Enabling Applications,</a:t>
            </a:r>
            <a:r>
              <a:rPr lang="en-US" sz="1200">
                <a:ea typeface="ＭＳ Ｐゴシック" pitchFamily="-111" charset="-128"/>
                <a:cs typeface="ＭＳ Ｐゴシック" pitchFamily="-111" charset="-128"/>
              </a:rPr>
              <a:t> Baton Rouge, Louisiana, USA, January 2008. </a:t>
            </a:r>
          </a:p>
          <a:p>
            <a:pPr>
              <a:buFontTx/>
              <a:buAutoNum type="arabicPeriod" startAt="9"/>
            </a:pPr>
            <a:r>
              <a:rPr lang="en-US" sz="1200">
                <a:ea typeface="ＭＳ Ｐゴシック" pitchFamily="-111" charset="-128"/>
                <a:cs typeface="ＭＳ Ｐゴシック" pitchFamily="-111" charset="-128"/>
              </a:rPr>
              <a:t>S. Masoud Sadjadi, Selim Kalayci, and Yi Deng. </a:t>
            </a:r>
            <a:r>
              <a:rPr lang="en-US" sz="1200" b="1">
                <a:ea typeface="ＭＳ Ｐゴシック" pitchFamily="-111" charset="-128"/>
                <a:cs typeface="ＭＳ Ｐゴシック" pitchFamily="-111" charset="-128"/>
              </a:rPr>
              <a:t>A self-configuring communication virtual machine.</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2008 IEEE International Conference on Networking, Sensing and Control (ICNSC-08),</a:t>
            </a:r>
            <a:r>
              <a:rPr lang="en-US" sz="1200">
                <a:ea typeface="ＭＳ Ｐゴシック" pitchFamily="-111" charset="-128"/>
                <a:cs typeface="ＭＳ Ｐゴシック" pitchFamily="-111" charset="-128"/>
              </a:rPr>
              <a:t> Sanya, China, April 2008. (accepted for publication.).</a:t>
            </a:r>
          </a:p>
          <a:p>
            <a:pPr>
              <a:buFontTx/>
              <a:buAutoNum type="arabicPeriod" startAt="9"/>
            </a:pPr>
            <a:r>
              <a:rPr lang="en-US" sz="1200">
                <a:ea typeface="ＭＳ Ｐゴシック" pitchFamily="-111" charset="-128"/>
                <a:cs typeface="ＭＳ Ｐゴシック" pitchFamily="-111" charset="-128"/>
              </a:rPr>
              <a:t>Xing Hang, David Villegas Castillo, S. Masoud Sadjadi, and Heidi Alvarez. </a:t>
            </a:r>
            <a:r>
              <a:rPr lang="en-US" sz="1200" b="1">
                <a:ea typeface="ＭＳ Ｐゴシック" pitchFamily="-111" charset="-128"/>
                <a:cs typeface="ＭＳ Ｐゴシック" pitchFamily="-111" charset="-128"/>
              </a:rPr>
              <a:t>Formative assessment of the effectiveness of collaboration in gcb. </a:t>
            </a:r>
            <a:r>
              <a:rPr lang="en-US" sz="1200">
                <a:ea typeface="ＭＳ Ｐゴシック" pitchFamily="-111" charset="-128"/>
                <a:cs typeface="ＭＳ Ｐゴシック" pitchFamily="-111" charset="-128"/>
              </a:rPr>
              <a:t>In </a:t>
            </a:r>
            <a:r>
              <a:rPr lang="en-US" sz="1200" i="1">
                <a:ea typeface="ＭＳ Ｐゴシック" pitchFamily="-111" charset="-128"/>
                <a:cs typeface="ＭＳ Ｐゴシック" pitchFamily="-111" charset="-128"/>
              </a:rPr>
              <a:t>Proceedings of the International Conference on Information Society (i-Society 2007),</a:t>
            </a:r>
            <a:r>
              <a:rPr lang="en-US" sz="1200">
                <a:ea typeface="ＭＳ Ｐゴシック" pitchFamily="-111" charset="-128"/>
                <a:cs typeface="ＭＳ Ｐゴシック" pitchFamily="-111" charset="-128"/>
              </a:rPr>
              <a:t> Merrillville, Indiana, USA, October 2007.</a:t>
            </a:r>
          </a:p>
          <a:p>
            <a:pPr>
              <a:buFontTx/>
              <a:buAutoNum type="arabicPeriod" startAt="9"/>
            </a:pPr>
            <a:r>
              <a:rPr lang="en-US" sz="1200">
                <a:ea typeface="ＭＳ Ｐゴシック" pitchFamily="-111" charset="-128"/>
                <a:cs typeface="ＭＳ Ｐゴシック" pitchFamily="-111" charset="-128"/>
              </a:rPr>
              <a:t>Heidi L. Alvarez, David Chatfield, Donald A. Cox, Eric Crumpler, Cassian Dâ€™Cunha, Ronald Gutierrez, Julio Ibarra, Eric Johnson, Kuldeep Kumar, Tom Milledge, Giri Narasimhan, Rajamani S. Narayanan, Alejandro de la Puente, S. Masoud Sadjadi, and Chi Zhang. </a:t>
            </a:r>
            <a:r>
              <a:rPr lang="en-US" sz="1200" b="1">
                <a:ea typeface="ＭＳ Ｐゴシック" pitchFamily="-111" charset="-128"/>
                <a:cs typeface="ＭＳ Ｐゴシック" pitchFamily="-111" charset="-128"/>
              </a:rPr>
              <a:t>Cyberbridges: A model collaboration infrastructure for e-Science. </a:t>
            </a:r>
            <a:r>
              <a:rPr lang="en-US" sz="1200">
                <a:ea typeface="ＭＳ Ｐゴシック" pitchFamily="-111" charset="-128"/>
                <a:cs typeface="ＭＳ Ｐゴシック" pitchFamily="-111" charset="-128"/>
              </a:rPr>
              <a:t>In </a:t>
            </a:r>
            <a:r>
              <a:rPr lang="en-US" sz="1200" i="1">
                <a:ea typeface="ＭＳ Ｐゴシック" pitchFamily="-111" charset="-128"/>
                <a:cs typeface="ＭＳ Ｐゴシック" pitchFamily="-111" charset="-128"/>
              </a:rPr>
              <a:t>Proceedings of the 7th IEEE International Symposium on Cluster Computing and the Grid (CCGrid'07),</a:t>
            </a:r>
            <a:r>
              <a:rPr lang="en-US" sz="1200">
                <a:ea typeface="ＭＳ Ｐゴシック" pitchFamily="-111" charset="-128"/>
                <a:cs typeface="ＭＳ Ｐゴシック" pitchFamily="-111" charset="-128"/>
              </a:rPr>
              <a:t> Rio de Janeiro, Brazil, May 2007. (acceptance rate 33.5%). </a:t>
            </a:r>
          </a:p>
          <a:p>
            <a:pPr>
              <a:buFontTx/>
              <a:buAutoNum type="arabicPeriod" startAt="9"/>
            </a:pPr>
            <a:r>
              <a:rPr lang="en-US" sz="1200">
                <a:ea typeface="ＭＳ Ｐゴシック" pitchFamily="-111" charset="-128"/>
                <a:cs typeface="ＭＳ Ｐゴシック" pitchFamily="-111" charset="-128"/>
              </a:rPr>
              <a:t>S. Masoud Sadjadi, Javier MuÃ±oz, Diego Lopez, Javier Figueroa, Xabriel J. Collazo-Mojica, Alex Orta, Michael McFailand, David Villegas, Rosa Badia, Pat Welsh, Raju Rangaswami, Shu Shimizu, and Hector A. Duran Limon. </a:t>
            </a:r>
            <a:r>
              <a:rPr lang="en-US" sz="1200" b="1">
                <a:ea typeface="ＭＳ Ｐゴシック" pitchFamily="-111" charset="-128"/>
                <a:cs typeface="ＭＳ Ｐゴシック" pitchFamily="-111" charset="-128"/>
              </a:rPr>
              <a:t>Transparent grid enablement of WRF using a profiling, code inspection, and modeling approach. </a:t>
            </a:r>
            <a:r>
              <a:rPr lang="en-US" sz="1200">
                <a:ea typeface="ＭＳ Ｐゴシック" pitchFamily="-111" charset="-128"/>
                <a:cs typeface="ＭＳ Ｐゴシック" pitchFamily="-111" charset="-128"/>
              </a:rPr>
              <a:t>In </a:t>
            </a:r>
            <a:r>
              <a:rPr lang="en-US" sz="1200" i="1">
                <a:ea typeface="ＭＳ Ｐゴシック" pitchFamily="-111" charset="-128"/>
                <a:cs typeface="ＭＳ Ｐゴシック" pitchFamily="-111" charset="-128"/>
              </a:rPr>
              <a:t>Poster Presented in the 5th Latin American Grid (LA Grid) Summit,</a:t>
            </a:r>
            <a:r>
              <a:rPr lang="en-US" sz="1200">
                <a:ea typeface="ＭＳ Ｐゴシック" pitchFamily="-111" charset="-128"/>
                <a:cs typeface="ＭＳ Ｐゴシック" pitchFamily="-111" charset="-128"/>
              </a:rPr>
              <a:t> The IBM T.J. Watson Research Center, NY, U.S.A., September 2007.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50179" name="Rectangle 12"/>
          <p:cNvSpPr>
            <a:spLocks noGrp="1" noChangeArrowheads="1"/>
          </p:cNvSpPr>
          <p:nvPr>
            <p:ph type="title"/>
          </p:nvPr>
        </p:nvSpPr>
        <p:spPr>
          <a:xfrm>
            <a:off x="-76200" y="1143000"/>
            <a:ext cx="8229600" cy="609600"/>
          </a:xfrm>
        </p:spPr>
        <p:txBody>
          <a:bodyPr/>
          <a:lstStyle/>
          <a:p>
            <a:pPr algn="l" eaLnBrk="1" hangingPunct="1"/>
            <a:r>
              <a:rPr lang="en-US" sz="3000" b="1">
                <a:solidFill>
                  <a:srgbClr val="29497E"/>
                </a:solidFill>
                <a:ea typeface="ＭＳ Ｐゴシック" pitchFamily="-111" charset="-128"/>
                <a:cs typeface="ＭＳ Ｐゴシック" pitchFamily="-111" charset="-128"/>
              </a:rPr>
              <a:t>Publications</a:t>
            </a:r>
          </a:p>
        </p:txBody>
      </p:sp>
      <p:sp>
        <p:nvSpPr>
          <p:cNvPr id="50180" name="Rectangle 13"/>
          <p:cNvSpPr>
            <a:spLocks noGrp="1" noChangeArrowheads="1"/>
          </p:cNvSpPr>
          <p:nvPr>
            <p:ph type="body" idx="1"/>
          </p:nvPr>
        </p:nvSpPr>
        <p:spPr>
          <a:xfrm>
            <a:off x="0" y="1676400"/>
            <a:ext cx="9144000" cy="4572000"/>
          </a:xfrm>
        </p:spPr>
        <p:txBody>
          <a:bodyPr/>
          <a:lstStyle/>
          <a:p>
            <a:pPr>
              <a:buFontTx/>
              <a:buAutoNum type="arabicPeriod" startAt="15"/>
            </a:pPr>
            <a:r>
              <a:rPr lang="en-US" sz="1200">
                <a:ea typeface="ＭＳ Ｐゴシック" pitchFamily="-111" charset="-128"/>
                <a:cs typeface="ＭＳ Ｐゴシック" pitchFamily="-111" charset="-128"/>
              </a:rPr>
              <a:t>S. Masoud Sadjadi, Steve Luis, Khalid Saleem, Donald Llopis, Javier Munoz, Diego Lopez, Javier Figueroa, David Villegas Castillo, Selim Kalayci, Pat Welsh, Shu-Ching Chen, Anthony Praino, and Hugh Willoughby. </a:t>
            </a:r>
            <a:r>
              <a:rPr lang="en-US" sz="1200" b="1">
                <a:ea typeface="ＭＳ Ｐゴシック" pitchFamily="-111" charset="-128"/>
                <a:cs typeface="ＭＳ Ｐゴシック" pitchFamily="-111" charset="-128"/>
              </a:rPr>
              <a:t>The latin american (la) grid weather research and forecast (WRF) portal. </a:t>
            </a:r>
            <a:r>
              <a:rPr lang="en-US" sz="1200">
                <a:ea typeface="ＭＳ Ｐゴシック" pitchFamily="-111" charset="-128"/>
                <a:cs typeface="ＭＳ Ｐゴシック" pitchFamily="-111" charset="-128"/>
              </a:rPr>
              <a:t>In </a:t>
            </a:r>
            <a:r>
              <a:rPr lang="en-US" sz="1200" i="1">
                <a:ea typeface="ＭＳ Ｐゴシック" pitchFamily="-111" charset="-128"/>
                <a:cs typeface="ＭＳ Ｐゴシック" pitchFamily="-111" charset="-128"/>
              </a:rPr>
              <a:t>Poster Presented in the 5th Latin American Grid (LA Grid) Summit,</a:t>
            </a:r>
            <a:r>
              <a:rPr lang="en-US" sz="1200">
                <a:ea typeface="ＭＳ Ｐゴシック" pitchFamily="-111" charset="-128"/>
                <a:cs typeface="ＭＳ Ｐゴシック" pitchFamily="-111" charset="-128"/>
              </a:rPr>
              <a:t> The IBM T.J. Watson Research Center, NY, U.S.A., September 2007. </a:t>
            </a:r>
          </a:p>
          <a:p>
            <a:pPr>
              <a:buFontTx/>
              <a:buAutoNum type="arabicPeriod" startAt="15"/>
            </a:pPr>
            <a:r>
              <a:rPr lang="en-US" sz="1200">
                <a:ea typeface="ＭＳ Ｐゴシック" pitchFamily="-111" charset="-128"/>
                <a:cs typeface="ＭＳ Ｐゴシック" pitchFamily="-111" charset="-128"/>
              </a:rPr>
              <a:t>Liana Fong, S. Masoud Sadjadi, Yanbin Liu, Ivan Rodero, David Villegas, Selim Kalayci, Norman Bobrof, and Julita Corbalan. </a:t>
            </a:r>
            <a:r>
              <a:rPr lang="en-US" sz="1200" b="1">
                <a:ea typeface="ＭＳ Ｐゴシック" pitchFamily="-111" charset="-128"/>
                <a:cs typeface="ＭＳ Ｐゴシック" pitchFamily="-111" charset="-128"/>
              </a:rPr>
              <a:t>The LA Grid meta-scheduling project.</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Poster Presented in the 5th Latin American Grid (LA Grid) Summit, </a:t>
            </a:r>
            <a:r>
              <a:rPr lang="en-US" sz="1200">
                <a:ea typeface="ＭＳ Ｐゴシック" pitchFamily="-111" charset="-128"/>
                <a:cs typeface="ＭＳ Ｐゴシック" pitchFamily="-111" charset="-128"/>
              </a:rPr>
              <a:t>The IBM T.J. Watson Research Center, NY, U.S.A., September 2007. </a:t>
            </a:r>
          </a:p>
          <a:p>
            <a:pPr>
              <a:buFontTx/>
              <a:buAutoNum type="arabicPeriod" startAt="15"/>
            </a:pPr>
            <a:r>
              <a:rPr lang="en-US" sz="1200">
                <a:ea typeface="ＭＳ Ｐゴシック" pitchFamily="-111" charset="-128"/>
                <a:cs typeface="ＭＳ Ｐゴシック" pitchFamily="-111" charset="-128"/>
              </a:rPr>
              <a:t>Gargi B Dasgupta, Liana Fong, S. Masoud Sadjadi, Onyeka Ezenwoye, Balaji Viswanathan, Selim Kalayci, David Villegas Castillo, and Norman Bobroff. </a:t>
            </a:r>
            <a:r>
              <a:rPr lang="en-US" sz="1200" b="1">
                <a:ea typeface="ＭＳ Ｐゴシック" pitchFamily="-111" charset="-128"/>
                <a:cs typeface="ＭＳ Ｐゴシック" pitchFamily="-111" charset="-128"/>
              </a:rPr>
              <a:t>Fault-tolerant job-flow management in grid environment.</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Poster Presented in the 5th Latin American Grid (LA Grid) Summit,</a:t>
            </a:r>
            <a:r>
              <a:rPr lang="en-US" sz="1200">
                <a:ea typeface="ＭＳ Ｐゴシック" pitchFamily="-111" charset="-128"/>
                <a:cs typeface="ＭＳ Ｐゴシック" pitchFamily="-111" charset="-128"/>
              </a:rPr>
              <a:t> The IBM T.J. Watson Research Center, NY, U.S.A., September 2007.</a:t>
            </a:r>
          </a:p>
          <a:p>
            <a:pPr>
              <a:buFontTx/>
              <a:buAutoNum type="arabicPeriod" startAt="15"/>
            </a:pPr>
            <a:r>
              <a:rPr lang="en-US" sz="1200">
                <a:ea typeface="ＭＳ Ｐゴシック" pitchFamily="-111" charset="-128"/>
                <a:cs typeface="ＭＳ Ｐゴシック" pitchFamily="-111" charset="-128"/>
              </a:rPr>
              <a:t>S. Masoud Sadjadi, David Villegas, Javier Munoz, Diego Lopez, Alex Orta, Michael McFail, Xabriel J. Collazo-Mojica, and Javier Figueroa. </a:t>
            </a:r>
            <a:r>
              <a:rPr lang="en-US" sz="1200" b="1">
                <a:ea typeface="ＭＳ Ｐゴシック" pitchFamily="-111" charset="-128"/>
                <a:cs typeface="ＭＳ Ｐゴシック" pitchFamily="-111" charset="-128"/>
              </a:rPr>
              <a:t>Finding an appropriate profiler for the weather research and forecasting code.</a:t>
            </a:r>
            <a:r>
              <a:rPr lang="en-US" sz="1200">
                <a:ea typeface="ＭＳ Ｐゴシック" pitchFamily="-111" charset="-128"/>
                <a:cs typeface="ＭＳ Ｐゴシック" pitchFamily="-111" charset="-128"/>
              </a:rPr>
              <a:t> </a:t>
            </a:r>
            <a:r>
              <a:rPr lang="en-US" sz="1200" i="1">
                <a:ea typeface="ＭＳ Ｐゴシック" pitchFamily="-111" charset="-128"/>
                <a:cs typeface="ＭＳ Ｐゴシック" pitchFamily="-111" charset="-128"/>
              </a:rPr>
              <a:t>Technical Report FIU-SCIS-2007-09-03,</a:t>
            </a:r>
            <a:r>
              <a:rPr lang="en-US" sz="1200">
                <a:ea typeface="ＭＳ Ｐゴシック" pitchFamily="-111" charset="-128"/>
                <a:cs typeface="ＭＳ Ｐゴシック" pitchFamily="-111" charset="-128"/>
              </a:rPr>
              <a:t> School of Computing and Information Sciences, Florida International University, 11200 SW 8th St., Miami, FL 33199, August 2007.</a:t>
            </a:r>
          </a:p>
          <a:p>
            <a:pPr>
              <a:buFontTx/>
              <a:buAutoNum type="arabicPeriod" startAt="15"/>
            </a:pPr>
            <a:r>
              <a:rPr lang="en-US" sz="1200">
                <a:ea typeface="ＭＳ Ｐゴシック" pitchFamily="-111" charset="-128"/>
                <a:cs typeface="ＭＳ Ｐゴシック" pitchFamily="-111" charset="-128"/>
              </a:rPr>
              <a:t>S. Masoud Sadjadi, Javier Munoz, Diego Lopez, David Villegas, Javier Figueroa, Xabriel J. Collazo-Mojica, Michael McFail, and Alex Orta. </a:t>
            </a:r>
            <a:r>
              <a:rPr lang="en-US" sz="1200" b="1">
                <a:ea typeface="ＭＳ Ｐゴシック" pitchFamily="-111" charset="-128"/>
                <a:cs typeface="ＭＳ Ｐゴシック" pitchFamily="-111" charset="-128"/>
              </a:rPr>
              <a:t>Weather research and forecasting model 2.2 documentation: A step-by-step guide of a model run.</a:t>
            </a:r>
            <a:r>
              <a:rPr lang="en-US" sz="1200">
                <a:ea typeface="ＭＳ Ｐゴシック" pitchFamily="-111" charset="-128"/>
                <a:cs typeface="ＭＳ Ｐゴシック" pitchFamily="-111" charset="-128"/>
              </a:rPr>
              <a:t> </a:t>
            </a:r>
            <a:r>
              <a:rPr lang="en-US" sz="1200" i="1">
                <a:ea typeface="ＭＳ Ｐゴシック" pitchFamily="-111" charset="-128"/>
                <a:cs typeface="ＭＳ Ｐゴシック" pitchFamily="-111" charset="-128"/>
              </a:rPr>
              <a:t>Technical Report FIU-SCIS-2007-09-02,</a:t>
            </a:r>
            <a:r>
              <a:rPr lang="en-US" sz="1200">
                <a:ea typeface="ＭＳ Ｐゴシック" pitchFamily="-111" charset="-128"/>
                <a:cs typeface="ＭＳ Ｐゴシック" pitchFamily="-111" charset="-128"/>
              </a:rPr>
              <a:t> School of Computing and Information Sciences, Florida International University, 11200 SW 8th St., Miami, FL 33199, August 2007. </a:t>
            </a:r>
          </a:p>
          <a:p>
            <a:pPr>
              <a:buFontTx/>
              <a:buAutoNum type="arabicPeriod" startAt="15"/>
            </a:pPr>
            <a:r>
              <a:rPr lang="en-US" sz="1200">
                <a:ea typeface="ＭＳ Ｐゴシック" pitchFamily="-111" charset="-128"/>
                <a:cs typeface="ＭＳ Ｐゴシック" pitchFamily="-111" charset="-128"/>
              </a:rPr>
              <a:t>Onyeka Ezenwoye, S. Masoud Sadjadi, Ariel Carey, and Michael Robinson. </a:t>
            </a:r>
            <a:r>
              <a:rPr lang="en-US" sz="1200" b="1">
                <a:ea typeface="ＭＳ Ｐゴシック" pitchFamily="-111" charset="-128"/>
                <a:cs typeface="ＭＳ Ｐゴシック" pitchFamily="-111" charset="-128"/>
              </a:rPr>
              <a:t>Grid service composition in bpel for scientific applications.</a:t>
            </a:r>
            <a:r>
              <a:rPr lang="en-US" sz="1200">
                <a:ea typeface="ＭＳ Ｐゴシック" pitchFamily="-111" charset="-128"/>
                <a:cs typeface="ＭＳ Ｐゴシック" pitchFamily="-111" charset="-128"/>
              </a:rPr>
              <a:t> In </a:t>
            </a:r>
            <a:r>
              <a:rPr lang="en-US" sz="1200" i="1">
                <a:ea typeface="ＭＳ Ｐゴシック" pitchFamily="-111" charset="-128"/>
                <a:cs typeface="ＭＳ Ｐゴシック" pitchFamily="-111" charset="-128"/>
              </a:rPr>
              <a:t>Proceedings of the International Conference on Grid computing, high-performAnce and Distributed Applications (GADA'07),</a:t>
            </a:r>
            <a:r>
              <a:rPr lang="en-US" sz="1200">
                <a:ea typeface="ＭＳ Ｐゴシック" pitchFamily="-111" charset="-128"/>
                <a:cs typeface="ＭＳ Ｐゴシック" pitchFamily="-111" charset="-128"/>
              </a:rPr>
              <a:t> Vilamoura, Algarve, Portugal, November 2007. (accepted for publication.).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2800" b="1" smtClean="0">
                <a:solidFill>
                  <a:srgbClr val="29497E"/>
                </a:solidFill>
                <a:ea typeface="ＭＳ Ｐゴシック" pitchFamily="-111" charset="-128"/>
                <a:cs typeface="ＭＳ Ｐゴシック" pitchFamily="-111" charset="-128"/>
              </a:rPr>
              <a:t>Research &amp; Education Networks Overview</a:t>
            </a:r>
          </a:p>
        </p:txBody>
      </p:sp>
      <p:sp>
        <p:nvSpPr>
          <p:cNvPr id="52227" name="Rectangle 3"/>
          <p:cNvSpPr>
            <a:spLocks noGrp="1" noChangeArrowheads="1"/>
          </p:cNvSpPr>
          <p:nvPr>
            <p:ph idx="1"/>
          </p:nvPr>
        </p:nvSpPr>
        <p:spPr/>
        <p:txBody>
          <a:bodyPr/>
          <a:lstStyle/>
          <a:p>
            <a:r>
              <a:rPr lang="en-US" smtClean="0">
                <a:solidFill>
                  <a:srgbClr val="29497E"/>
                </a:solidFill>
                <a:ea typeface="ＭＳ Ｐゴシック" pitchFamily="-111" charset="-128"/>
                <a:cs typeface="ＭＳ Ｐゴシック" pitchFamily="-111" charset="-128"/>
              </a:rPr>
              <a:t>What are Research and Education Networks and why?</a:t>
            </a:r>
          </a:p>
          <a:p>
            <a:r>
              <a:rPr lang="en-US" smtClean="0">
                <a:solidFill>
                  <a:srgbClr val="29497E"/>
                </a:solidFill>
                <a:ea typeface="ＭＳ Ｐゴシック" pitchFamily="-111" charset="-128"/>
                <a:cs typeface="ＭＳ Ｐゴシック" pitchFamily="-111" charset="-128"/>
              </a:rPr>
              <a:t>What relevance do they have to developing Global CyberBridges?</a:t>
            </a:r>
          </a:p>
          <a:p>
            <a:r>
              <a:rPr lang="en-US" smtClean="0">
                <a:solidFill>
                  <a:srgbClr val="29497E"/>
                </a:solidFill>
                <a:ea typeface="ＭＳ Ｐゴシック" pitchFamily="-111" charset="-128"/>
                <a:cs typeface="ＭＳ Ｐゴシック" pitchFamily="-111" charset="-128"/>
              </a:rPr>
              <a:t>How are they created and where do they exist?</a:t>
            </a:r>
          </a:p>
        </p:txBody>
      </p:sp>
      <p:sp>
        <p:nvSpPr>
          <p:cNvPr id="52228" name="Slide Number Placeholder 4"/>
          <p:cNvSpPr>
            <a:spLocks noGrp="1"/>
          </p:cNvSpPr>
          <p:nvPr>
            <p:ph type="sldNum" sz="quarter" idx="12"/>
          </p:nvPr>
        </p:nvSpPr>
        <p:spPr>
          <a:noFill/>
        </p:spPr>
        <p:txBody>
          <a:bodyPr/>
          <a:lstStyle/>
          <a:p>
            <a:fld id="{06AE1969-A553-5441-BFB3-EBBA305704B9}" type="slidenum">
              <a:rPr lang="en-US" smtClean="0">
                <a:latin typeface="Arial" pitchFamily="-111" charset="0"/>
              </a:rPr>
              <a:pPr/>
              <a:t>18</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2800" b="1" smtClean="0">
                <a:solidFill>
                  <a:srgbClr val="29497E"/>
                </a:solidFill>
                <a:ea typeface="ＭＳ Ｐゴシック" pitchFamily="-111" charset="-128"/>
                <a:cs typeface="ＭＳ Ｐゴシック" pitchFamily="-111" charset="-128"/>
              </a:rPr>
              <a:t>What are National Research and Education Networks (NRENs)?</a:t>
            </a:r>
          </a:p>
        </p:txBody>
      </p:sp>
      <p:sp>
        <p:nvSpPr>
          <p:cNvPr id="54275" name="Rectangle 3"/>
          <p:cNvSpPr>
            <a:spLocks noGrp="1" noChangeArrowheads="1"/>
          </p:cNvSpPr>
          <p:nvPr>
            <p:ph idx="1"/>
          </p:nvPr>
        </p:nvSpPr>
        <p:spPr/>
        <p:txBody>
          <a:bodyPr/>
          <a:lstStyle/>
          <a:p>
            <a:r>
              <a:rPr lang="en-US" smtClean="0">
                <a:solidFill>
                  <a:srgbClr val="29497E"/>
                </a:solidFill>
                <a:ea typeface="ＭＳ Ｐゴシック" pitchFamily="-111" charset="-128"/>
                <a:cs typeface="ＭＳ Ｐゴシック" pitchFamily="-111" charset="-128"/>
              </a:rPr>
              <a:t>Interconnect a country’s higher education institutions</a:t>
            </a:r>
          </a:p>
          <a:p>
            <a:pPr lvl="1"/>
            <a:r>
              <a:rPr lang="en-US" smtClean="0">
                <a:solidFill>
                  <a:srgbClr val="29497E"/>
                </a:solidFill>
              </a:rPr>
              <a:t>and often government research institutions, primary and secondary schools, libraries, hospitals, museums, other public institutions</a:t>
            </a:r>
          </a:p>
          <a:p>
            <a:r>
              <a:rPr lang="en-US" smtClean="0">
                <a:solidFill>
                  <a:srgbClr val="29497E"/>
                </a:solidFill>
                <a:ea typeface="ＭＳ Ｐゴシック" pitchFamily="-111" charset="-128"/>
                <a:cs typeface="ＭＳ Ｐゴシック" pitchFamily="-111" charset="-128"/>
              </a:rPr>
              <a:t>Provide a dedicated network</a:t>
            </a:r>
          </a:p>
          <a:p>
            <a:pPr lvl="1"/>
            <a:r>
              <a:rPr lang="en-US" smtClean="0">
                <a:solidFill>
                  <a:srgbClr val="29497E"/>
                </a:solidFill>
              </a:rPr>
              <a:t>Separate from the commercial Internet</a:t>
            </a:r>
          </a:p>
          <a:p>
            <a:pPr lvl="1"/>
            <a:r>
              <a:rPr lang="en-US" smtClean="0">
                <a:solidFill>
                  <a:srgbClr val="29497E"/>
                </a:solidFill>
              </a:rPr>
              <a:t>With dedicated connections to other countries’ NRENs</a:t>
            </a:r>
          </a:p>
        </p:txBody>
      </p:sp>
      <p:sp>
        <p:nvSpPr>
          <p:cNvPr id="54276" name="Slide Number Placeholder 4"/>
          <p:cNvSpPr>
            <a:spLocks noGrp="1"/>
          </p:cNvSpPr>
          <p:nvPr>
            <p:ph type="sldNum" sz="quarter" idx="12"/>
          </p:nvPr>
        </p:nvSpPr>
        <p:spPr>
          <a:noFill/>
        </p:spPr>
        <p:txBody>
          <a:bodyPr/>
          <a:lstStyle/>
          <a:p>
            <a:fld id="{0BCF5FD9-3B06-1142-9E1D-EB516B167FCB}" type="slidenum">
              <a:rPr lang="en-US" smtClean="0">
                <a:latin typeface="Arial" pitchFamily="-111" charset="0"/>
              </a:rPr>
              <a:pPr/>
              <a:t>19</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b="1" smtClean="0">
                <a:solidFill>
                  <a:srgbClr val="29497E"/>
                </a:solidFill>
                <a:ea typeface="ＭＳ Ｐゴシック" pitchFamily="-111" charset="-128"/>
                <a:cs typeface="ＭＳ Ｐゴシック" pitchFamily="-111" charset="-128"/>
              </a:rPr>
              <a:t>Presentation Agenda</a:t>
            </a:r>
          </a:p>
        </p:txBody>
      </p:sp>
      <p:sp>
        <p:nvSpPr>
          <p:cNvPr id="19459" name="Content Placeholder 2"/>
          <p:cNvSpPr>
            <a:spLocks noGrp="1"/>
          </p:cNvSpPr>
          <p:nvPr>
            <p:ph idx="1"/>
          </p:nvPr>
        </p:nvSpPr>
        <p:spPr/>
        <p:txBody>
          <a:bodyPr/>
          <a:lstStyle/>
          <a:p>
            <a:pPr>
              <a:lnSpc>
                <a:spcPct val="90000"/>
              </a:lnSpc>
            </a:pPr>
            <a:r>
              <a:rPr lang="en-US" sz="2400" dirty="0" smtClean="0">
                <a:solidFill>
                  <a:srgbClr val="29497E"/>
                </a:solidFill>
                <a:ea typeface="ＭＳ Ｐゴシック" pitchFamily="-111" charset="-128"/>
                <a:cs typeface="ＭＳ Ｐゴシック" pitchFamily="-111" charset="-128"/>
              </a:rPr>
              <a:t>GCB Program Overview</a:t>
            </a:r>
          </a:p>
          <a:p>
            <a:pPr>
              <a:lnSpc>
                <a:spcPct val="90000"/>
              </a:lnSpc>
            </a:pPr>
            <a:r>
              <a:rPr lang="en-US" sz="2400" dirty="0" smtClean="0">
                <a:solidFill>
                  <a:srgbClr val="29497E"/>
                </a:solidFill>
                <a:ea typeface="ＭＳ Ｐゴシック" pitchFamily="-111" charset="-128"/>
                <a:cs typeface="ＭＳ Ｐゴシック" pitchFamily="-111" charset="-128"/>
              </a:rPr>
              <a:t>U.S. &amp; Global Research &amp; Education Networks Program Support</a:t>
            </a:r>
          </a:p>
          <a:p>
            <a:pPr>
              <a:lnSpc>
                <a:spcPct val="90000"/>
              </a:lnSpc>
            </a:pPr>
            <a:r>
              <a:rPr lang="en-US" sz="2400" dirty="0" smtClean="0">
                <a:solidFill>
                  <a:srgbClr val="29497E"/>
                </a:solidFill>
                <a:ea typeface="ＭＳ Ｐゴシック" pitchFamily="-111" charset="-128"/>
                <a:cs typeface="ＭＳ Ｐゴシック" pitchFamily="-111" charset="-128"/>
              </a:rPr>
              <a:t>AMPATH International Exchange Point in Miami</a:t>
            </a:r>
          </a:p>
          <a:p>
            <a:pPr>
              <a:lnSpc>
                <a:spcPct val="90000"/>
              </a:lnSpc>
            </a:pPr>
            <a:r>
              <a:rPr lang="en-US" sz="2400" dirty="0" smtClean="0">
                <a:solidFill>
                  <a:srgbClr val="29497E"/>
                </a:solidFill>
                <a:ea typeface="ＭＳ Ｐゴシック" pitchFamily="-111" charset="-128"/>
                <a:cs typeface="ＭＳ Ｐゴシック" pitchFamily="-111" charset="-128"/>
              </a:rPr>
              <a:t>General Applications</a:t>
            </a:r>
          </a:p>
          <a:p>
            <a:pPr>
              <a:lnSpc>
                <a:spcPct val="90000"/>
              </a:lnSpc>
            </a:pPr>
            <a:r>
              <a:rPr lang="en-US" sz="2400" dirty="0" smtClean="0">
                <a:solidFill>
                  <a:srgbClr val="29497E"/>
                </a:solidFill>
                <a:ea typeface="ＭＳ Ｐゴシック" pitchFamily="-111" charset="-128"/>
                <a:cs typeface="ＭＳ Ｐゴシック" pitchFamily="-111" charset="-128"/>
              </a:rPr>
              <a:t>GCB Research Projects &amp; Publications</a:t>
            </a:r>
            <a:endParaRPr lang="en-US" sz="2400" dirty="0" smtClean="0">
              <a:solidFill>
                <a:srgbClr val="29497E"/>
              </a:solidFill>
              <a:ea typeface="ＭＳ Ｐゴシック" pitchFamily="-111" charset="-128"/>
              <a:cs typeface="ＭＳ Ｐゴシック" pitchFamily="-111" charset="-128"/>
            </a:endParaRPr>
          </a:p>
          <a:p>
            <a:pPr>
              <a:lnSpc>
                <a:spcPct val="90000"/>
              </a:lnSpc>
            </a:pPr>
            <a:r>
              <a:rPr lang="en-US" sz="2400" dirty="0" smtClean="0">
                <a:solidFill>
                  <a:srgbClr val="29497E"/>
                </a:solidFill>
                <a:ea typeface="ＭＳ Ｐゴシック" pitchFamily="-111" charset="-128"/>
                <a:cs typeface="ＭＳ Ｐゴシック" pitchFamily="-111" charset="-128"/>
              </a:rPr>
              <a:t>Conclusion</a:t>
            </a:r>
            <a:endParaRPr lang="en-US" sz="2400" dirty="0" smtClean="0">
              <a:solidFill>
                <a:srgbClr val="29497E"/>
              </a:solidFill>
              <a:ea typeface="ＭＳ Ｐゴシック" pitchFamily="-111" charset="-128"/>
              <a:cs typeface="ＭＳ Ｐゴシック" pitchFamily="-111" charset="-128"/>
            </a:endParaRPr>
          </a:p>
        </p:txBody>
      </p:sp>
      <p:sp>
        <p:nvSpPr>
          <p:cNvPr id="19460" name="Slide Number Placeholder 4"/>
          <p:cNvSpPr>
            <a:spLocks noGrp="1"/>
          </p:cNvSpPr>
          <p:nvPr>
            <p:ph type="sldNum" sz="quarter" idx="12"/>
          </p:nvPr>
        </p:nvSpPr>
        <p:spPr>
          <a:noFill/>
        </p:spPr>
        <p:txBody>
          <a:bodyPr/>
          <a:lstStyle/>
          <a:p>
            <a:fld id="{252FCA06-3ED9-444B-A59B-B8C6ABB3965E}" type="slidenum">
              <a:rPr lang="en-US" smtClean="0">
                <a:latin typeface="Arial" pitchFamily="-111" charset="0"/>
              </a:rPr>
              <a:pPr/>
              <a:t>2</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ea typeface="ＭＳ Ｐゴシック" pitchFamily="-111" charset="-128"/>
                <a:cs typeface="ＭＳ Ｐゴシック" pitchFamily="-111" charset="-128"/>
              </a:rPr>
              <a:t>NLR Infrastructure</a:t>
            </a:r>
          </a:p>
        </p:txBody>
      </p:sp>
      <p:sp>
        <p:nvSpPr>
          <p:cNvPr id="57347" name="Content Placeholder 2"/>
          <p:cNvSpPr>
            <a:spLocks noGrp="1"/>
          </p:cNvSpPr>
          <p:nvPr>
            <p:ph idx="1"/>
          </p:nvPr>
        </p:nvSpPr>
        <p:spPr/>
        <p:txBody>
          <a:bodyPr/>
          <a:lstStyle/>
          <a:p>
            <a:endParaRPr lang="en-US">
              <a:ea typeface="ＭＳ Ｐゴシック" pitchFamily="-111" charset="-128"/>
              <a:cs typeface="ＭＳ Ｐゴシック" pitchFamily="-111" charset="-128"/>
            </a:endParaRPr>
          </a:p>
        </p:txBody>
      </p:sp>
      <p:sp>
        <p:nvSpPr>
          <p:cNvPr id="57348" name="Date Placeholder 3"/>
          <p:cNvSpPr>
            <a:spLocks noGrp="1"/>
          </p:cNvSpPr>
          <p:nvPr>
            <p:ph type="dt" sz="quarter" idx="10"/>
          </p:nvPr>
        </p:nvSpPr>
        <p:spPr>
          <a:noFill/>
        </p:spPr>
        <p:txBody>
          <a:bodyPr/>
          <a:lstStyle/>
          <a:p>
            <a:r>
              <a:rPr lang="en-US" smtClean="0">
                <a:latin typeface="Arial" pitchFamily="-111" charset="0"/>
              </a:rPr>
              <a:t>07/24/08</a:t>
            </a:r>
          </a:p>
        </p:txBody>
      </p:sp>
      <p:sp>
        <p:nvSpPr>
          <p:cNvPr id="57349" name="Slide Number Placeholder 4"/>
          <p:cNvSpPr>
            <a:spLocks noGrp="1"/>
          </p:cNvSpPr>
          <p:nvPr>
            <p:ph type="sldNum" sz="quarter" idx="12"/>
          </p:nvPr>
        </p:nvSpPr>
        <p:spPr>
          <a:noFill/>
        </p:spPr>
        <p:txBody>
          <a:bodyPr/>
          <a:lstStyle/>
          <a:p>
            <a:fld id="{8DFE3958-D708-7044-9472-1EF3E20A6EE7}" type="slidenum">
              <a:rPr lang="en-US" smtClean="0">
                <a:latin typeface="Arial" pitchFamily="-111" charset="0"/>
              </a:rPr>
              <a:pPr/>
              <a:t>20</a:t>
            </a:fld>
            <a:endParaRPr lang="en-US" smtClean="0">
              <a:latin typeface="Arial" pitchFamily="-111" charset="0"/>
            </a:endParaRPr>
          </a:p>
        </p:txBody>
      </p:sp>
      <p:pic>
        <p:nvPicPr>
          <p:cNvPr id="57350" name="Picture 3" descr="NLR-Map-White v3 120407"/>
          <p:cNvPicPr>
            <a:picLocks noChangeAspect="1" noChangeArrowheads="1"/>
          </p:cNvPicPr>
          <p:nvPr/>
        </p:nvPicPr>
        <p:blipFill>
          <a:blip r:embed="rId2"/>
          <a:srcRect/>
          <a:stretch>
            <a:fillRect/>
          </a:stretch>
        </p:blipFill>
        <p:spPr bwMode="auto">
          <a:xfrm>
            <a:off x="0" y="1222375"/>
            <a:ext cx="9144000" cy="5499100"/>
          </a:xfrm>
          <a:prstGeom prst="rect">
            <a:avLst/>
          </a:prstGeom>
          <a:noFill/>
          <a:ln w="9525">
            <a:noFill/>
            <a:miter lim="800000"/>
            <a:headEnd/>
            <a:tailEnd/>
          </a:ln>
        </p:spPr>
      </p:pic>
      <p:sp>
        <p:nvSpPr>
          <p:cNvPr id="57351" name="TextBox 6"/>
          <p:cNvSpPr txBox="1">
            <a:spLocks noChangeArrowheads="1"/>
          </p:cNvSpPr>
          <p:nvPr/>
        </p:nvSpPr>
        <p:spPr bwMode="auto">
          <a:xfrm>
            <a:off x="838200" y="228600"/>
            <a:ext cx="7924800" cy="923925"/>
          </a:xfrm>
          <a:prstGeom prst="rect">
            <a:avLst/>
          </a:prstGeom>
          <a:noFill/>
          <a:ln w="9525">
            <a:noFill/>
            <a:miter lim="800000"/>
            <a:headEnd/>
            <a:tailEnd/>
          </a:ln>
        </p:spPr>
        <p:txBody>
          <a:bodyPr>
            <a:prstTxWarp prst="textNoShape">
              <a:avLst/>
            </a:prstTxWarp>
            <a:spAutoFit/>
          </a:bodyPr>
          <a:lstStyle/>
          <a:p>
            <a:r>
              <a:rPr lang="en-US">
                <a:solidFill>
                  <a:srgbClr val="29497E"/>
                </a:solidFill>
              </a:rPr>
              <a:t>National Lambda Rail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pic>
        <p:nvPicPr>
          <p:cNvPr id="58371" name="Picture 2" descr="Internet2 Network - Optical Circuit and IP Services and HOPI Testbed"/>
          <p:cNvPicPr>
            <a:picLocks noChangeAspect="1" noChangeArrowheads="1"/>
          </p:cNvPicPr>
          <p:nvPr/>
        </p:nvPicPr>
        <p:blipFill>
          <a:blip r:embed="rId3"/>
          <a:srcRect/>
          <a:stretch>
            <a:fillRect/>
          </a:stretch>
        </p:blipFill>
        <p:spPr bwMode="auto">
          <a:xfrm>
            <a:off x="0" y="1281113"/>
            <a:ext cx="9144000" cy="5576887"/>
          </a:xfrm>
          <a:prstGeom prst="rect">
            <a:avLst/>
          </a:prstGeom>
          <a:noFill/>
          <a:ln w="9525">
            <a:noFill/>
            <a:miter lim="800000"/>
            <a:headEnd/>
            <a:tailEnd/>
          </a:ln>
        </p:spPr>
      </p:pic>
      <p:pic>
        <p:nvPicPr>
          <p:cNvPr id="58372" name="Picture 3" descr="Internet2_Network_Logo_MS"/>
          <p:cNvPicPr>
            <a:picLocks noChangeAspect="1" noChangeArrowheads="1"/>
          </p:cNvPicPr>
          <p:nvPr/>
        </p:nvPicPr>
        <p:blipFill>
          <a:blip r:embed="rId4"/>
          <a:srcRect/>
          <a:stretch>
            <a:fillRect/>
          </a:stretch>
        </p:blipFill>
        <p:spPr bwMode="auto">
          <a:xfrm>
            <a:off x="381000" y="184150"/>
            <a:ext cx="4044950" cy="882650"/>
          </a:xfrm>
          <a:prstGeom prst="rect">
            <a:avLst/>
          </a:prstGeom>
          <a:noFill/>
          <a:ln w="9525">
            <a:noFill/>
            <a:miter lim="800000"/>
            <a:headEnd/>
            <a:tailEnd/>
          </a:ln>
        </p:spPr>
      </p:pic>
      <p:sp>
        <p:nvSpPr>
          <p:cNvPr id="58373" name="Slide Number Placeholder 5"/>
          <p:cNvSpPr>
            <a:spLocks noGrp="1"/>
          </p:cNvSpPr>
          <p:nvPr>
            <p:ph type="sldNum" sz="quarter" idx="12"/>
          </p:nvPr>
        </p:nvSpPr>
        <p:spPr>
          <a:noFill/>
        </p:spPr>
        <p:txBody>
          <a:bodyPr/>
          <a:lstStyle/>
          <a:p>
            <a:fld id="{3D1F77CD-5780-404A-81D7-F0EDEFFFF98D}" type="slidenum">
              <a:rPr lang="en-US" smtClean="0">
                <a:latin typeface="Arial" pitchFamily="-111" charset="0"/>
              </a:rPr>
              <a:pPr/>
              <a:t>21</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0418" name="Picture 5"/>
          <p:cNvPicPr>
            <a:picLocks noChangeAspect="1"/>
          </p:cNvPicPr>
          <p:nvPr/>
        </p:nvPicPr>
        <p:blipFill>
          <a:blip r:embed="rId2"/>
          <a:srcRect/>
          <a:stretch>
            <a:fillRect/>
          </a:stretch>
        </p:blipFill>
        <p:spPr bwMode="auto">
          <a:xfrm>
            <a:off x="76200" y="2057400"/>
            <a:ext cx="9067800" cy="4533900"/>
          </a:xfrm>
          <a:prstGeom prst="rect">
            <a:avLst/>
          </a:prstGeom>
          <a:noFill/>
          <a:ln w="9525">
            <a:noFill/>
            <a:miter lim="800000"/>
            <a:headEnd/>
            <a:tailEnd/>
          </a:ln>
        </p:spPr>
      </p:pic>
      <p:sp>
        <p:nvSpPr>
          <p:cNvPr id="60419" name="Title 1"/>
          <p:cNvSpPr>
            <a:spLocks noGrp="1"/>
          </p:cNvSpPr>
          <p:nvPr>
            <p:ph type="title"/>
          </p:nvPr>
        </p:nvSpPr>
        <p:spPr>
          <a:xfrm>
            <a:off x="457200" y="228600"/>
            <a:ext cx="8229600" cy="1143000"/>
          </a:xfrm>
        </p:spPr>
        <p:txBody>
          <a:bodyPr/>
          <a:lstStyle/>
          <a:p>
            <a:r>
              <a:rPr lang="en-US" sz="3600" b="1" smtClean="0">
                <a:solidFill>
                  <a:srgbClr val="29497E"/>
                </a:solidFill>
                <a:ea typeface="ＭＳ Ｐゴシック" pitchFamily="-111" charset="-128"/>
                <a:cs typeface="ＭＳ Ｐゴシック" pitchFamily="-111" charset="-128"/>
              </a:rPr>
              <a:t>International Research &amp; Education Network connections</a:t>
            </a:r>
          </a:p>
        </p:txBody>
      </p:sp>
      <p:sp>
        <p:nvSpPr>
          <p:cNvPr id="3" name="Content Placeholder 2"/>
          <p:cNvSpPr>
            <a:spLocks noGrp="1"/>
          </p:cNvSpPr>
          <p:nvPr>
            <p:ph idx="1"/>
          </p:nvPr>
        </p:nvSpPr>
        <p:spPr>
          <a:xfrm>
            <a:off x="457200" y="2057400"/>
            <a:ext cx="8229600" cy="4533900"/>
          </a:xfrm>
        </p:spPr>
        <p:txBody>
          <a:bodyPr/>
          <a:lstStyle/>
          <a:p>
            <a:pPr>
              <a:lnSpc>
                <a:spcPct val="80000"/>
              </a:lnSpc>
            </a:pPr>
            <a:r>
              <a:rPr lang="en-US" sz="2200" smtClean="0">
                <a:ea typeface="ＭＳ Ｐゴシック" pitchFamily="-111" charset="-128"/>
                <a:cs typeface="ＭＳ Ｐゴシック" pitchFamily="-111" charset="-128"/>
              </a:rPr>
              <a:t>The NSF IRNC program provides network connections linking </a:t>
            </a:r>
            <a:r>
              <a:rPr lang="en-US" sz="2200" smtClean="0">
                <a:solidFill>
                  <a:schemeClr val="bg1"/>
                </a:solidFill>
                <a:ea typeface="ＭＳ Ｐゴシック" pitchFamily="-111" charset="-128"/>
                <a:cs typeface="ＭＳ Ｐゴシック" pitchFamily="-111" charset="-128"/>
              </a:rPr>
              <a:t>U.S. research networks with peer networks in other parts of the world to support science and engineering research and education applications</a:t>
            </a:r>
          </a:p>
          <a:p>
            <a:pPr>
              <a:lnSpc>
                <a:spcPct val="80000"/>
              </a:lnSpc>
            </a:pPr>
            <a:r>
              <a:rPr lang="en-US" sz="2200" smtClean="0">
                <a:solidFill>
                  <a:schemeClr val="bg1"/>
                </a:solidFill>
                <a:ea typeface="ＭＳ Ｐゴシック" pitchFamily="-111" charset="-128"/>
                <a:cs typeface="ＭＳ Ｐゴシック" pitchFamily="-111" charset="-128"/>
              </a:rPr>
              <a:t>Awards:</a:t>
            </a:r>
          </a:p>
          <a:p>
            <a:pPr lvl="1">
              <a:lnSpc>
                <a:spcPct val="80000"/>
              </a:lnSpc>
            </a:pPr>
            <a:r>
              <a:rPr lang="en-US" sz="1900" smtClean="0">
                <a:solidFill>
                  <a:schemeClr val="bg1"/>
                </a:solidFill>
              </a:rPr>
              <a:t> TransPAC2 (U.S. - Japan and beyond)</a:t>
            </a:r>
          </a:p>
          <a:p>
            <a:pPr lvl="1">
              <a:lnSpc>
                <a:spcPct val="80000"/>
              </a:lnSpc>
            </a:pPr>
            <a:r>
              <a:rPr lang="en-US" sz="1900" smtClean="0">
                <a:solidFill>
                  <a:schemeClr val="bg1"/>
                </a:solidFill>
              </a:rPr>
              <a:t> GLORIAD (U.S. - China, Russia, Korea)</a:t>
            </a:r>
          </a:p>
          <a:p>
            <a:pPr lvl="1">
              <a:lnSpc>
                <a:spcPct val="80000"/>
              </a:lnSpc>
            </a:pPr>
            <a:r>
              <a:rPr lang="en-US" sz="1900" smtClean="0">
                <a:solidFill>
                  <a:schemeClr val="bg1"/>
                </a:solidFill>
              </a:rPr>
              <a:t> Translight/PacificWave (U.S. - Australia)</a:t>
            </a:r>
          </a:p>
          <a:p>
            <a:pPr lvl="1">
              <a:lnSpc>
                <a:spcPct val="80000"/>
              </a:lnSpc>
            </a:pPr>
            <a:r>
              <a:rPr lang="en-US" sz="1900" smtClean="0">
                <a:solidFill>
                  <a:schemeClr val="bg1"/>
                </a:solidFill>
              </a:rPr>
              <a:t> TransLight/StarLight (U.S. - Europe)</a:t>
            </a:r>
          </a:p>
          <a:p>
            <a:pPr lvl="1">
              <a:lnSpc>
                <a:spcPct val="80000"/>
              </a:lnSpc>
            </a:pPr>
            <a:r>
              <a:rPr lang="en-US" sz="1900" smtClean="0">
                <a:solidFill>
                  <a:schemeClr val="bg1"/>
                </a:solidFill>
              </a:rPr>
              <a:t> WHREN-LILA (U.S. - Latin America)</a:t>
            </a:r>
          </a:p>
          <a:p>
            <a:pPr>
              <a:lnSpc>
                <a:spcPct val="80000"/>
              </a:lnSpc>
            </a:pPr>
            <a:r>
              <a:rPr lang="en-US" sz="2200" smtClean="0">
                <a:solidFill>
                  <a:schemeClr val="bg1"/>
                </a:solidFill>
                <a:ea typeface="ＭＳ Ｐゴシック" pitchFamily="-111" charset="-128"/>
                <a:cs typeface="ＭＳ Ｐゴシック" pitchFamily="-111" charset="-128"/>
              </a:rPr>
              <a:t>The GLIF map shows links and networks that offer their bandwidth capacity for use by international research communities for applications-driven and computer-system experiments</a:t>
            </a:r>
          </a:p>
          <a:p>
            <a:pPr>
              <a:lnSpc>
                <a:spcPct val="80000"/>
              </a:lnSpc>
            </a:pPr>
            <a:r>
              <a:rPr lang="en-US" sz="2200" smtClean="0">
                <a:solidFill>
                  <a:schemeClr val="bg1"/>
                </a:solidFill>
                <a:ea typeface="ＭＳ Ｐゴシック" pitchFamily="-111" charset="-128"/>
                <a:cs typeface="ＭＳ Ｐゴシック" pitchFamily="-111" charset="-128"/>
              </a:rPr>
              <a:t>http://www.glif.is</a:t>
            </a:r>
          </a:p>
        </p:txBody>
      </p:sp>
      <p:sp>
        <p:nvSpPr>
          <p:cNvPr id="60421" name="Slide Number Placeholder 4"/>
          <p:cNvSpPr>
            <a:spLocks noGrp="1"/>
          </p:cNvSpPr>
          <p:nvPr>
            <p:ph type="sldNum" sz="quarter" idx="12"/>
          </p:nvPr>
        </p:nvSpPr>
        <p:spPr>
          <a:noFill/>
        </p:spPr>
        <p:txBody>
          <a:bodyPr/>
          <a:lstStyle/>
          <a:p>
            <a:fld id="{7B8A97A7-ECB5-0246-A4CE-3F8F34FF37E5}" type="slidenum">
              <a:rPr lang="en-US" smtClean="0">
                <a:latin typeface="Arial" pitchFamily="-111" charset="0"/>
              </a:rPr>
              <a:pPr/>
              <a:t>22</a:t>
            </a:fld>
            <a:endParaRPr lang="en-US" smtClean="0">
              <a:latin typeface="Arial" pitchFamily="-11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ea typeface="ＭＳ Ｐゴシック" pitchFamily="-111" charset="-128"/>
                <a:cs typeface="ＭＳ Ｐゴシック" pitchFamily="-111" charset="-128"/>
              </a:rPr>
              <a:t>WHREN-LILA</a:t>
            </a:r>
          </a:p>
        </p:txBody>
      </p:sp>
      <p:sp>
        <p:nvSpPr>
          <p:cNvPr id="61443" name="Content Placeholder 2"/>
          <p:cNvSpPr>
            <a:spLocks noGrp="1"/>
          </p:cNvSpPr>
          <p:nvPr>
            <p:ph idx="1"/>
          </p:nvPr>
        </p:nvSpPr>
        <p:spPr>
          <a:xfrm>
            <a:off x="457200" y="2286000"/>
            <a:ext cx="8153400" cy="3962400"/>
          </a:xfrm>
        </p:spPr>
        <p:txBody>
          <a:bodyPr/>
          <a:lstStyle/>
          <a:p>
            <a:r>
              <a:rPr lang="en-US" sz="1800" smtClean="0">
                <a:solidFill>
                  <a:srgbClr val="29497E"/>
                </a:solidFill>
                <a:ea typeface="ＭＳ Ｐゴシック" pitchFamily="-111" charset="-128"/>
                <a:cs typeface="ＭＳ Ｐゴシック" pitchFamily="-111" charset="-128"/>
              </a:rPr>
              <a:t>5-year NSF Cooperative Agreement</a:t>
            </a:r>
          </a:p>
          <a:p>
            <a:pPr lvl="1"/>
            <a:r>
              <a:rPr lang="en-US" sz="1400" smtClean="0">
                <a:solidFill>
                  <a:srgbClr val="29497E"/>
                </a:solidFill>
              </a:rPr>
              <a:t>Florida International University (IRNC awardee)</a:t>
            </a:r>
          </a:p>
          <a:p>
            <a:pPr lvl="1"/>
            <a:r>
              <a:rPr lang="en-US" sz="1400" smtClean="0">
                <a:solidFill>
                  <a:srgbClr val="29497E"/>
                </a:solidFill>
              </a:rPr>
              <a:t>Corporation for Education Network Initiatives in California (CENIC)</a:t>
            </a:r>
          </a:p>
          <a:p>
            <a:pPr lvl="1"/>
            <a:r>
              <a:rPr lang="en-US" sz="1400" smtClean="0">
                <a:solidFill>
                  <a:srgbClr val="29497E"/>
                </a:solidFill>
              </a:rPr>
              <a:t>Project support from the Academic Network of Sao Paulo (award #2003/13708-0)</a:t>
            </a:r>
          </a:p>
          <a:p>
            <a:pPr lvl="1"/>
            <a:r>
              <a:rPr lang="en-US" sz="1400" smtClean="0">
                <a:solidFill>
                  <a:srgbClr val="29497E"/>
                </a:solidFill>
              </a:rPr>
              <a:t>CLARA, Latin America</a:t>
            </a:r>
          </a:p>
          <a:p>
            <a:pPr lvl="1"/>
            <a:r>
              <a:rPr lang="en-US" sz="1400" smtClean="0">
                <a:solidFill>
                  <a:srgbClr val="29497E"/>
                </a:solidFill>
              </a:rPr>
              <a:t>CUDI, Mexico</a:t>
            </a:r>
          </a:p>
          <a:p>
            <a:pPr lvl="1"/>
            <a:r>
              <a:rPr lang="en-US" sz="1400" smtClean="0">
                <a:solidFill>
                  <a:srgbClr val="29497E"/>
                </a:solidFill>
              </a:rPr>
              <a:t>RNP, Brazil</a:t>
            </a:r>
          </a:p>
          <a:p>
            <a:pPr lvl="1"/>
            <a:r>
              <a:rPr lang="en-US" sz="1400" smtClean="0">
                <a:solidFill>
                  <a:srgbClr val="29497E"/>
                </a:solidFill>
              </a:rPr>
              <a:t>REUNA, Chile</a:t>
            </a:r>
          </a:p>
          <a:p>
            <a:r>
              <a:rPr lang="en-US" sz="1800" smtClean="0">
                <a:solidFill>
                  <a:srgbClr val="29497E"/>
                </a:solidFill>
                <a:ea typeface="ＭＳ Ｐゴシック" pitchFamily="-111" charset="-128"/>
                <a:cs typeface="ＭＳ Ｐゴシック" pitchFamily="-111" charset="-128"/>
              </a:rPr>
              <a:t>Links Interconnecting Latin America (LILA) aims to Improve connectivity in the Americas through the establishment of new inter-regional links</a:t>
            </a:r>
          </a:p>
          <a:p>
            <a:r>
              <a:rPr lang="en-US" sz="1800" smtClean="0">
                <a:solidFill>
                  <a:srgbClr val="29497E"/>
                </a:solidFill>
                <a:ea typeface="ＭＳ Ｐゴシック" pitchFamily="-111" charset="-128"/>
                <a:cs typeface="ＭＳ Ｐゴシック" pitchFamily="-111" charset="-128"/>
              </a:rPr>
              <a:t>Western-Hemisphere Research and Education Networks (WHREN) serves as a coordinating body whose aim is to leverage participants’ network resources to foster collaborative research and advance education throughout the Western Hemisphere </a:t>
            </a:r>
          </a:p>
        </p:txBody>
      </p:sp>
      <p:sp>
        <p:nvSpPr>
          <p:cNvPr id="61444" name="Slide Number Placeholder 4"/>
          <p:cNvSpPr>
            <a:spLocks noGrp="1"/>
          </p:cNvSpPr>
          <p:nvPr>
            <p:ph type="sldNum" sz="quarter" idx="12"/>
          </p:nvPr>
        </p:nvSpPr>
        <p:spPr>
          <a:noFill/>
        </p:spPr>
        <p:txBody>
          <a:bodyPr/>
          <a:lstStyle/>
          <a:p>
            <a:fld id="{AEE04793-3860-6A40-9C3B-BEE74C6B08B5}" type="slidenum">
              <a:rPr lang="en-US" smtClean="0">
                <a:latin typeface="Arial" pitchFamily="-111" charset="0"/>
              </a:rPr>
              <a:pPr/>
              <a:t>23</a:t>
            </a:fld>
            <a:endParaRPr lang="en-US" smtClean="0">
              <a:latin typeface="Arial" pitchFamily="-111" charset="0"/>
            </a:endParaRPr>
          </a:p>
        </p:txBody>
      </p:sp>
      <p:pic>
        <p:nvPicPr>
          <p:cNvPr id="61445" name="Picture 5"/>
          <p:cNvPicPr>
            <a:picLocks noChangeAspect="1"/>
          </p:cNvPicPr>
          <p:nvPr/>
        </p:nvPicPr>
        <p:blipFill>
          <a:blip r:embed="rId2"/>
          <a:srcRect/>
          <a:stretch>
            <a:fillRect/>
          </a:stretch>
        </p:blipFill>
        <p:spPr bwMode="auto">
          <a:xfrm>
            <a:off x="6629400" y="1371600"/>
            <a:ext cx="756047" cy="762000"/>
          </a:xfrm>
          <a:prstGeom prst="rect">
            <a:avLst/>
          </a:prstGeom>
          <a:noFill/>
          <a:ln w="9525">
            <a:noFill/>
            <a:miter lim="800000"/>
            <a:headEnd/>
            <a:tailEnd/>
          </a:ln>
        </p:spPr>
      </p:pic>
      <p:pic>
        <p:nvPicPr>
          <p:cNvPr id="61446" name="Picture 6"/>
          <p:cNvPicPr>
            <a:picLocks noChangeAspect="1"/>
          </p:cNvPicPr>
          <p:nvPr/>
        </p:nvPicPr>
        <p:blipFill>
          <a:blip r:embed="rId3"/>
          <a:srcRect/>
          <a:stretch>
            <a:fillRect/>
          </a:stretch>
        </p:blipFill>
        <p:spPr bwMode="auto">
          <a:xfrm>
            <a:off x="7905750" y="6280150"/>
            <a:ext cx="1098550" cy="576263"/>
          </a:xfrm>
          <a:prstGeom prst="rect">
            <a:avLst/>
          </a:prstGeom>
          <a:noFill/>
          <a:ln w="9525">
            <a:noFill/>
            <a:miter lim="800000"/>
            <a:headEnd/>
            <a:tailEnd/>
          </a:ln>
        </p:spPr>
      </p:pic>
      <p:pic>
        <p:nvPicPr>
          <p:cNvPr id="61447" name="Picture 7"/>
          <p:cNvPicPr>
            <a:picLocks noChangeAspect="1"/>
          </p:cNvPicPr>
          <p:nvPr/>
        </p:nvPicPr>
        <p:blipFill>
          <a:blip r:embed="rId4"/>
          <a:srcRect/>
          <a:stretch>
            <a:fillRect/>
          </a:stretch>
        </p:blipFill>
        <p:spPr bwMode="auto">
          <a:xfrm>
            <a:off x="7391400" y="1809750"/>
            <a:ext cx="1123950" cy="247650"/>
          </a:xfrm>
          <a:prstGeom prst="rect">
            <a:avLst/>
          </a:prstGeom>
          <a:noFill/>
          <a:ln w="9525">
            <a:noFill/>
            <a:miter lim="800000"/>
            <a:headEnd/>
            <a:tailEnd/>
          </a:ln>
        </p:spPr>
      </p:pic>
      <p:pic>
        <p:nvPicPr>
          <p:cNvPr id="61448" name="Picture 8"/>
          <p:cNvPicPr>
            <a:picLocks noChangeAspect="1"/>
          </p:cNvPicPr>
          <p:nvPr/>
        </p:nvPicPr>
        <p:blipFill>
          <a:blip r:embed="rId5"/>
          <a:srcRect/>
          <a:stretch>
            <a:fillRect/>
          </a:stretch>
        </p:blipFill>
        <p:spPr bwMode="auto">
          <a:xfrm>
            <a:off x="7716838" y="2209800"/>
            <a:ext cx="969962" cy="417513"/>
          </a:xfrm>
          <a:prstGeom prst="rect">
            <a:avLst/>
          </a:prstGeom>
          <a:noFill/>
          <a:ln w="9525">
            <a:noFill/>
            <a:miter lim="800000"/>
            <a:headEnd/>
            <a:tailEnd/>
          </a:ln>
        </p:spPr>
      </p:pic>
      <p:pic>
        <p:nvPicPr>
          <p:cNvPr id="61449" name="Picture 9"/>
          <p:cNvPicPr>
            <a:picLocks noChangeAspect="1"/>
          </p:cNvPicPr>
          <p:nvPr/>
        </p:nvPicPr>
        <p:blipFill>
          <a:blip r:embed="rId6"/>
          <a:srcRect/>
          <a:stretch>
            <a:fillRect/>
          </a:stretch>
        </p:blipFill>
        <p:spPr bwMode="auto">
          <a:xfrm>
            <a:off x="7848600" y="3505200"/>
            <a:ext cx="990600" cy="292100"/>
          </a:xfrm>
          <a:prstGeom prst="rect">
            <a:avLst/>
          </a:prstGeom>
          <a:noFill/>
          <a:ln w="9525">
            <a:noFill/>
            <a:miter lim="800000"/>
            <a:headEnd/>
            <a:tailEnd/>
          </a:ln>
        </p:spPr>
      </p:pic>
      <p:pic>
        <p:nvPicPr>
          <p:cNvPr id="61450" name="Picture 10"/>
          <p:cNvPicPr>
            <a:picLocks noChangeAspect="1"/>
          </p:cNvPicPr>
          <p:nvPr/>
        </p:nvPicPr>
        <p:blipFill>
          <a:blip r:embed="rId7"/>
          <a:srcRect/>
          <a:stretch>
            <a:fillRect/>
          </a:stretch>
        </p:blipFill>
        <p:spPr bwMode="auto">
          <a:xfrm>
            <a:off x="5638800" y="3505200"/>
            <a:ext cx="850900" cy="406400"/>
          </a:xfrm>
          <a:prstGeom prst="rect">
            <a:avLst/>
          </a:prstGeom>
          <a:noFill/>
          <a:ln w="9525">
            <a:noFill/>
            <a:miter lim="800000"/>
            <a:headEnd/>
            <a:tailEnd/>
          </a:ln>
        </p:spPr>
      </p:pic>
      <p:pic>
        <p:nvPicPr>
          <p:cNvPr id="61451" name="Picture 11"/>
          <p:cNvPicPr>
            <a:picLocks noChangeAspect="1"/>
          </p:cNvPicPr>
          <p:nvPr/>
        </p:nvPicPr>
        <p:blipFill>
          <a:blip r:embed="rId8"/>
          <a:srcRect/>
          <a:stretch>
            <a:fillRect/>
          </a:stretch>
        </p:blipFill>
        <p:spPr bwMode="auto">
          <a:xfrm>
            <a:off x="6934200" y="3505200"/>
            <a:ext cx="806450" cy="428625"/>
          </a:xfrm>
          <a:prstGeom prst="rect">
            <a:avLst/>
          </a:prstGeom>
          <a:noFill/>
          <a:ln w="9525">
            <a:noFill/>
            <a:miter lim="800000"/>
            <a:headEnd/>
            <a:tailEnd/>
          </a:ln>
        </p:spPr>
      </p:pic>
      <p:pic>
        <p:nvPicPr>
          <p:cNvPr id="61452" name="Picture 12"/>
          <p:cNvPicPr>
            <a:picLocks noChangeAspect="1"/>
          </p:cNvPicPr>
          <p:nvPr/>
        </p:nvPicPr>
        <p:blipFill>
          <a:blip r:embed="rId9"/>
          <a:srcRect/>
          <a:stretch>
            <a:fillRect/>
          </a:stretch>
        </p:blipFill>
        <p:spPr bwMode="auto">
          <a:xfrm>
            <a:off x="6629400" y="3886200"/>
            <a:ext cx="719138" cy="417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1295400"/>
            <a:ext cx="3505200" cy="1676400"/>
          </a:xfrm>
        </p:spPr>
        <p:txBody>
          <a:bodyPr/>
          <a:lstStyle/>
          <a:p>
            <a:r>
              <a:rPr lang="en-US" sz="2000" b="1" smtClean="0">
                <a:solidFill>
                  <a:srgbClr val="29497E"/>
                </a:solidFill>
                <a:ea typeface="ＭＳ Ｐゴシック" pitchFamily="-111" charset="-128"/>
                <a:cs typeface="ＭＳ Ｐゴシック" pitchFamily="-111" charset="-128"/>
              </a:rPr>
              <a:t>Sharing scarce educational, research resources.</a:t>
            </a:r>
            <a:br>
              <a:rPr lang="en-US" sz="2000" b="1" smtClean="0">
                <a:solidFill>
                  <a:srgbClr val="29497E"/>
                </a:solidFill>
                <a:ea typeface="ＭＳ Ｐゴシック" pitchFamily="-111" charset="-128"/>
                <a:cs typeface="ＭＳ Ｐゴシック" pitchFamily="-111" charset="-128"/>
              </a:rPr>
            </a:br>
            <a:r>
              <a:rPr lang="en-US" sz="2000" b="1" smtClean="0">
                <a:solidFill>
                  <a:srgbClr val="29497E"/>
                </a:solidFill>
                <a:ea typeface="ＭＳ Ｐゴシック" pitchFamily="-111" charset="-128"/>
                <a:cs typeface="ＭＳ Ｐゴシック" pitchFamily="-111" charset="-128"/>
              </a:rPr>
              <a:t>Access to scientific instruments for research, teaching and learning</a:t>
            </a:r>
          </a:p>
        </p:txBody>
      </p:sp>
      <p:pic>
        <p:nvPicPr>
          <p:cNvPr id="62467" name="Picture 4"/>
          <p:cNvPicPr>
            <a:picLocks noChangeAspect="1" noChangeArrowheads="1"/>
          </p:cNvPicPr>
          <p:nvPr/>
        </p:nvPicPr>
        <p:blipFill>
          <a:blip r:embed="rId3"/>
          <a:srcRect/>
          <a:stretch>
            <a:fillRect/>
          </a:stretch>
        </p:blipFill>
        <p:spPr bwMode="auto">
          <a:xfrm>
            <a:off x="762000" y="3055938"/>
            <a:ext cx="4495800" cy="3381375"/>
          </a:xfrm>
          <a:prstGeom prst="rect">
            <a:avLst/>
          </a:prstGeom>
          <a:noFill/>
          <a:ln w="12700">
            <a:solidFill>
              <a:schemeClr val="tx1"/>
            </a:solidFill>
            <a:miter lim="800000"/>
            <a:headEnd/>
            <a:tailEnd/>
          </a:ln>
        </p:spPr>
      </p:pic>
      <p:pic>
        <p:nvPicPr>
          <p:cNvPr id="62468" name="Picture 5"/>
          <p:cNvPicPr>
            <a:picLocks noChangeArrowheads="1"/>
          </p:cNvPicPr>
          <p:nvPr/>
        </p:nvPicPr>
        <p:blipFill>
          <a:blip r:embed="rId4"/>
          <a:srcRect/>
          <a:stretch>
            <a:fillRect/>
          </a:stretch>
        </p:blipFill>
        <p:spPr bwMode="auto">
          <a:xfrm>
            <a:off x="4191000" y="533400"/>
            <a:ext cx="4027488" cy="2743200"/>
          </a:xfrm>
          <a:prstGeom prst="rect">
            <a:avLst/>
          </a:prstGeom>
          <a:noFill/>
          <a:ln w="12700">
            <a:solidFill>
              <a:schemeClr val="tx1"/>
            </a:solidFill>
            <a:miter lim="800000"/>
            <a:headEnd/>
            <a:tailEnd/>
          </a:ln>
        </p:spPr>
      </p:pic>
      <p:sp>
        <p:nvSpPr>
          <p:cNvPr id="62469" name="Text Box 6"/>
          <p:cNvSpPr txBox="1">
            <a:spLocks noChangeArrowheads="1"/>
          </p:cNvSpPr>
          <p:nvPr/>
        </p:nvSpPr>
        <p:spPr bwMode="auto">
          <a:xfrm>
            <a:off x="5334000" y="3352800"/>
            <a:ext cx="3597275" cy="2800350"/>
          </a:xfrm>
          <a:prstGeom prst="rect">
            <a:avLst/>
          </a:prstGeom>
          <a:noFill/>
          <a:ln w="9525">
            <a:noFill/>
            <a:miter lim="800000"/>
            <a:headEnd/>
            <a:tailEnd/>
          </a:ln>
        </p:spPr>
        <p:txBody>
          <a:bodyPr>
            <a:prstTxWarp prst="textNoShape">
              <a:avLst/>
            </a:prstTxWarp>
            <a:spAutoFit/>
          </a:bodyPr>
          <a:lstStyle/>
          <a:p>
            <a:r>
              <a:rPr lang="en-US" sz="2200">
                <a:solidFill>
                  <a:srgbClr val="29497E"/>
                </a:solidFill>
                <a:latin typeface="Century Gothic" pitchFamily="-111" charset="0"/>
              </a:rPr>
              <a:t>Expensive resources can be shared between institutions, across distance </a:t>
            </a:r>
          </a:p>
          <a:p>
            <a:pPr>
              <a:buFontTx/>
              <a:buChar char="•"/>
            </a:pPr>
            <a:r>
              <a:rPr lang="en-US" sz="2200">
                <a:solidFill>
                  <a:srgbClr val="29497E"/>
                </a:solidFill>
                <a:latin typeface="Century Gothic" pitchFamily="-111" charset="0"/>
              </a:rPr>
              <a:t>  Laboratory instruments</a:t>
            </a:r>
          </a:p>
          <a:p>
            <a:pPr>
              <a:buFontTx/>
              <a:buChar char="•"/>
            </a:pPr>
            <a:r>
              <a:rPr lang="en-US" sz="2200">
                <a:solidFill>
                  <a:srgbClr val="29497E"/>
                </a:solidFill>
                <a:latin typeface="Century Gothic" pitchFamily="-111" charset="0"/>
              </a:rPr>
              <a:t>  Computers</a:t>
            </a:r>
          </a:p>
          <a:p>
            <a:pPr>
              <a:buFontTx/>
              <a:buChar char="•"/>
            </a:pPr>
            <a:r>
              <a:rPr lang="en-US" sz="2200">
                <a:solidFill>
                  <a:srgbClr val="29497E"/>
                </a:solidFill>
                <a:latin typeface="Century Gothic" pitchFamily="-111" charset="0"/>
              </a:rPr>
              <a:t>  Databases</a:t>
            </a:r>
          </a:p>
          <a:p>
            <a:pPr>
              <a:buFontTx/>
              <a:buChar char="•"/>
            </a:pPr>
            <a:r>
              <a:rPr lang="en-US" sz="2200">
                <a:solidFill>
                  <a:srgbClr val="29497E"/>
                </a:solidFill>
                <a:latin typeface="Century Gothic" pitchFamily="-111" charset="0"/>
              </a:rPr>
              <a:t>  Library materials</a:t>
            </a:r>
          </a:p>
        </p:txBody>
      </p:sp>
      <p:sp>
        <p:nvSpPr>
          <p:cNvPr id="62470" name="Date Placeholder 5"/>
          <p:cNvSpPr>
            <a:spLocks noGrp="1"/>
          </p:cNvSpPr>
          <p:nvPr>
            <p:ph type="dt" sz="quarter" idx="10"/>
          </p:nvPr>
        </p:nvSpPr>
        <p:spPr>
          <a:noFill/>
        </p:spPr>
        <p:txBody>
          <a:bodyPr/>
          <a:lstStyle/>
          <a:p>
            <a:r>
              <a:rPr lang="en-US" smtClean="0">
                <a:latin typeface="Arial" pitchFamily="-111" charset="0"/>
              </a:rPr>
              <a:t>07/24/08</a:t>
            </a:r>
          </a:p>
        </p:txBody>
      </p:sp>
      <p:sp>
        <p:nvSpPr>
          <p:cNvPr id="62471" name="Slide Number Placeholder 6"/>
          <p:cNvSpPr>
            <a:spLocks noGrp="1"/>
          </p:cNvSpPr>
          <p:nvPr>
            <p:ph type="sldNum" sz="quarter" idx="12"/>
          </p:nvPr>
        </p:nvSpPr>
        <p:spPr>
          <a:noFill/>
        </p:spPr>
        <p:txBody>
          <a:bodyPr/>
          <a:lstStyle/>
          <a:p>
            <a:fld id="{69C0D481-7CBD-3D49-8F62-BE909367DB4A}" type="slidenum">
              <a:rPr lang="en-US" smtClean="0">
                <a:latin typeface="Arial" pitchFamily="-111" charset="0"/>
              </a:rPr>
              <a:pPr/>
              <a:t>24</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smtClean="0">
                <a:solidFill>
                  <a:srgbClr val="29497E"/>
                </a:solidFill>
                <a:ea typeface="ＭＳ Ｐゴシック" pitchFamily="-111" charset="-128"/>
                <a:cs typeface="ＭＳ Ｐゴシック" pitchFamily="-111" charset="-128"/>
              </a:rPr>
              <a:t>Why not the commercial Internet?</a:t>
            </a:r>
          </a:p>
        </p:txBody>
      </p:sp>
      <p:sp>
        <p:nvSpPr>
          <p:cNvPr id="19461" name="Rectangle 5"/>
          <p:cNvSpPr>
            <a:spLocks noGrp="1" noChangeArrowheads="1"/>
          </p:cNvSpPr>
          <p:nvPr>
            <p:ph idx="1"/>
          </p:nvPr>
        </p:nvSpPr>
        <p:spPr/>
        <p:txBody>
          <a:bodyPr/>
          <a:lstStyle/>
          <a:p>
            <a:pPr>
              <a:lnSpc>
                <a:spcPct val="80000"/>
              </a:lnSpc>
            </a:pPr>
            <a:r>
              <a:rPr lang="en-US" sz="2400" smtClean="0">
                <a:solidFill>
                  <a:srgbClr val="29497E"/>
                </a:solidFill>
                <a:ea typeface="ＭＳ Ｐゴシック" pitchFamily="-111" charset="-128"/>
                <a:cs typeface="ＭＳ Ｐゴシック" pitchFamily="-111" charset="-128"/>
              </a:rPr>
              <a:t>Access to the commercial Internet for education and research institutions is important</a:t>
            </a:r>
          </a:p>
          <a:p>
            <a:pPr lvl="1">
              <a:lnSpc>
                <a:spcPct val="80000"/>
              </a:lnSpc>
            </a:pPr>
            <a:r>
              <a:rPr lang="en-US" sz="2000" smtClean="0">
                <a:solidFill>
                  <a:srgbClr val="29497E"/>
                </a:solidFill>
              </a:rPr>
              <a:t>NRENs can pool demand, provide access to the commercial Internet at ‘bulk buy’ rates</a:t>
            </a:r>
          </a:p>
          <a:p>
            <a:pPr>
              <a:lnSpc>
                <a:spcPct val="80000"/>
              </a:lnSpc>
            </a:pPr>
            <a:r>
              <a:rPr lang="en-US" sz="2400" smtClean="0">
                <a:solidFill>
                  <a:srgbClr val="29497E"/>
                </a:solidFill>
                <a:ea typeface="ＭＳ Ｐゴシック" pitchFamily="-111" charset="-128"/>
                <a:cs typeface="ＭＳ Ｐゴシック" pitchFamily="-111" charset="-128"/>
              </a:rPr>
              <a:t>Commercial Internet goal is to make money</a:t>
            </a:r>
          </a:p>
          <a:p>
            <a:pPr lvl="1">
              <a:lnSpc>
                <a:spcPct val="80000"/>
              </a:lnSpc>
            </a:pPr>
            <a:r>
              <a:rPr lang="en-US" sz="2000" smtClean="0">
                <a:solidFill>
                  <a:srgbClr val="29497E"/>
                </a:solidFill>
              </a:rPr>
              <a:t>Serve many with common-denominator capabilities</a:t>
            </a:r>
          </a:p>
          <a:p>
            <a:pPr lvl="1">
              <a:lnSpc>
                <a:spcPct val="80000"/>
              </a:lnSpc>
            </a:pPr>
            <a:r>
              <a:rPr lang="en-US" sz="2000" smtClean="0">
                <a:solidFill>
                  <a:srgbClr val="29497E"/>
                </a:solidFill>
              </a:rPr>
              <a:t>Optimize capacity for profit</a:t>
            </a:r>
          </a:p>
          <a:p>
            <a:pPr>
              <a:lnSpc>
                <a:spcPct val="80000"/>
              </a:lnSpc>
            </a:pPr>
            <a:r>
              <a:rPr lang="en-US" sz="2400" smtClean="0">
                <a:solidFill>
                  <a:srgbClr val="29497E"/>
                </a:solidFill>
                <a:ea typeface="ＭＳ Ｐゴシック" pitchFamily="-111" charset="-128"/>
                <a:cs typeface="ＭＳ Ｐゴシック" pitchFamily="-111" charset="-128"/>
              </a:rPr>
              <a:t>NRENs who control and build their own network: </a:t>
            </a:r>
          </a:p>
          <a:p>
            <a:pPr lvl="1">
              <a:lnSpc>
                <a:spcPct val="80000"/>
              </a:lnSpc>
            </a:pPr>
            <a:r>
              <a:rPr lang="en-US" sz="2000" smtClean="0">
                <a:solidFill>
                  <a:srgbClr val="29497E"/>
                </a:solidFill>
              </a:rPr>
              <a:t>Optimize capacity (bandwidth utilization), topology (latency), services for needs of research, teaching, learning </a:t>
            </a:r>
          </a:p>
          <a:p>
            <a:pPr lvl="1">
              <a:lnSpc>
                <a:spcPct val="80000"/>
              </a:lnSpc>
            </a:pPr>
            <a:r>
              <a:rPr lang="en-US" sz="2000" smtClean="0">
                <a:solidFill>
                  <a:srgbClr val="29497E"/>
                </a:solidFill>
              </a:rPr>
              <a:t>Deploy capabilities the commercial Internet hasn’t yet deployed or isn’t interested in deploying</a:t>
            </a:r>
          </a:p>
        </p:txBody>
      </p:sp>
      <p:sp>
        <p:nvSpPr>
          <p:cNvPr id="64516" name="Slide Number Placeholder 4"/>
          <p:cNvSpPr>
            <a:spLocks noGrp="1"/>
          </p:cNvSpPr>
          <p:nvPr>
            <p:ph type="sldNum" sz="quarter" idx="12"/>
          </p:nvPr>
        </p:nvSpPr>
        <p:spPr>
          <a:noFill/>
        </p:spPr>
        <p:txBody>
          <a:bodyPr/>
          <a:lstStyle/>
          <a:p>
            <a:fld id="{CE603D89-13C7-644D-83AF-74473C05C3E2}" type="slidenum">
              <a:rPr lang="en-US" smtClean="0">
                <a:latin typeface="Arial" pitchFamily="-111" charset="0"/>
              </a:rPr>
              <a:pPr/>
              <a:t>25</a:t>
            </a:fld>
            <a:endParaRPr lang="en-US" smtClean="0">
              <a:latin typeface="Arial" pitchFamily="-11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b="1">
                <a:solidFill>
                  <a:srgbClr val="29497E"/>
                </a:solidFill>
                <a:ea typeface="ＭＳ Ｐゴシック" pitchFamily="-111" charset="-128"/>
                <a:cs typeface="ＭＳ Ｐゴシック" pitchFamily="-111" charset="-128"/>
              </a:rPr>
              <a:t>International Connectivity Pieces</a:t>
            </a:r>
          </a:p>
        </p:txBody>
      </p:sp>
      <p:sp>
        <p:nvSpPr>
          <p:cNvPr id="12291" name="Content Placeholder 2"/>
          <p:cNvSpPr>
            <a:spLocks noGrp="1"/>
          </p:cNvSpPr>
          <p:nvPr>
            <p:ph idx="1"/>
          </p:nvPr>
        </p:nvSpPr>
        <p:spPr>
          <a:xfrm>
            <a:off x="762000" y="2286000"/>
            <a:ext cx="7772400" cy="4572000"/>
          </a:xfrm>
        </p:spPr>
        <p:txBody>
          <a:bodyPr/>
          <a:lstStyle/>
          <a:p>
            <a:pPr marL="514350" indent="-514350" eaLnBrk="1" hangingPunct="1">
              <a:buFontTx/>
              <a:buAutoNum type="arabicPeriod"/>
            </a:pPr>
            <a:r>
              <a:rPr lang="en-US">
                <a:solidFill>
                  <a:srgbClr val="29497E"/>
                </a:solidFill>
                <a:ea typeface="ＭＳ Ｐゴシック" pitchFamily="-111" charset="-128"/>
                <a:cs typeface="ＭＳ Ｐゴシック" pitchFamily="-111" charset="-128"/>
              </a:rPr>
              <a:t>US-based international exchange points</a:t>
            </a:r>
            <a:endParaRPr lang="en-US" smtClean="0">
              <a:solidFill>
                <a:srgbClr val="29497E"/>
              </a:solidFill>
              <a:ea typeface="ＭＳ Ｐゴシック" pitchFamily="-111" charset="-128"/>
              <a:cs typeface="ＭＳ Ｐゴシック" pitchFamily="-111" charset="-128"/>
            </a:endParaRPr>
          </a:p>
          <a:p>
            <a:pPr marL="514350" indent="-514350" eaLnBrk="1" hangingPunct="1">
              <a:buFontTx/>
              <a:buAutoNum type="arabicPeriod"/>
            </a:pPr>
            <a:r>
              <a:rPr lang="en-US" smtClean="0">
                <a:solidFill>
                  <a:srgbClr val="29497E"/>
                </a:solidFill>
                <a:ea typeface="ＭＳ Ｐゴシック" pitchFamily="-111" charset="-128"/>
                <a:cs typeface="ＭＳ Ｐゴシック" pitchFamily="-111" charset="-128"/>
              </a:rPr>
              <a:t>Circuits </a:t>
            </a:r>
            <a:r>
              <a:rPr lang="en-US">
                <a:solidFill>
                  <a:srgbClr val="29497E"/>
                </a:solidFill>
                <a:ea typeface="ＭＳ Ｐゴシック" pitchFamily="-111" charset="-128"/>
                <a:cs typeface="ＭＳ Ｐゴシック" pitchFamily="-111" charset="-128"/>
              </a:rPr>
              <a:t>across oceans and northern, southern borders</a:t>
            </a:r>
          </a:p>
          <a:p>
            <a:pPr marL="514350" indent="-514350" eaLnBrk="1" hangingPunct="1">
              <a:buFontTx/>
              <a:buAutoNum type="arabicPeriod"/>
            </a:pPr>
            <a:r>
              <a:rPr lang="en-US">
                <a:solidFill>
                  <a:srgbClr val="29497E"/>
                </a:solidFill>
                <a:ea typeface="ＭＳ Ｐゴシック" pitchFamily="-111" charset="-128"/>
                <a:cs typeface="ＭＳ Ｐゴシック" pitchFamily="-111" charset="-128"/>
              </a:rPr>
              <a:t>Infrastructure within other countries, regions</a:t>
            </a:r>
            <a:endParaRPr lang="en-US" smtClean="0">
              <a:solidFill>
                <a:srgbClr val="29497E"/>
              </a:solidFill>
              <a:ea typeface="ＭＳ Ｐゴシック" pitchFamily="-111" charset="-128"/>
              <a:cs typeface="ＭＳ Ｐゴシック" pitchFamily="-111" charset="-128"/>
            </a:endParaRPr>
          </a:p>
          <a:p>
            <a:pPr lvl="1" eaLnBrk="1" hangingPunct="1"/>
            <a:r>
              <a:rPr lang="en-US" smtClean="0">
                <a:solidFill>
                  <a:srgbClr val="29497E"/>
                </a:solidFill>
              </a:rPr>
              <a:t>Transit across partner networks</a:t>
            </a:r>
            <a:endParaRPr lang="en-US">
              <a:solidFill>
                <a:srgbClr val="29497E"/>
              </a:solidFill>
            </a:endParaRPr>
          </a:p>
        </p:txBody>
      </p:sp>
      <p:sp>
        <p:nvSpPr>
          <p:cNvPr id="66564" name="Slide Number Placeholder 4"/>
          <p:cNvSpPr>
            <a:spLocks noGrp="1"/>
          </p:cNvSpPr>
          <p:nvPr>
            <p:ph type="sldNum" sz="quarter" idx="12"/>
          </p:nvPr>
        </p:nvSpPr>
        <p:spPr>
          <a:noFill/>
        </p:spPr>
        <p:txBody>
          <a:bodyPr/>
          <a:lstStyle/>
          <a:p>
            <a:fld id="{159D00D1-7340-D347-AC81-89BB667DB4D4}" type="slidenum">
              <a:rPr lang="en-US" smtClean="0">
                <a:latin typeface="Arial" pitchFamily="-111" charset="0"/>
              </a:rPr>
              <a:pPr/>
              <a:t>26</a:t>
            </a:fld>
            <a:endParaRPr lang="en-US" smtClean="0">
              <a:latin typeface="Arial" pitchFamily="-11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defRPr/>
            </a:pPr>
            <a:r>
              <a:rPr lang="en-US" sz="3600" b="1" smtClean="0">
                <a:solidFill>
                  <a:srgbClr val="29497E"/>
                </a:solidFill>
              </a:rPr>
              <a:t>US-based international exchange points</a:t>
            </a:r>
          </a:p>
        </p:txBody>
      </p:sp>
      <p:sp>
        <p:nvSpPr>
          <p:cNvPr id="68611" name="Content Placeholder 2"/>
          <p:cNvSpPr>
            <a:spLocks noGrp="1"/>
          </p:cNvSpPr>
          <p:nvPr>
            <p:ph idx="1"/>
          </p:nvPr>
        </p:nvSpPr>
        <p:spPr>
          <a:xfrm>
            <a:off x="685800" y="2286000"/>
            <a:ext cx="7772400" cy="4572000"/>
          </a:xfrm>
        </p:spPr>
        <p:txBody>
          <a:bodyPr/>
          <a:lstStyle/>
          <a:p>
            <a:r>
              <a:rPr lang="en-US" smtClean="0">
                <a:solidFill>
                  <a:srgbClr val="29497E"/>
                </a:solidFill>
                <a:ea typeface="ＭＳ Ｐゴシック" pitchFamily="-111" charset="-128"/>
                <a:cs typeface="ＭＳ Ｐゴシック" pitchFamily="-111" charset="-128"/>
              </a:rPr>
              <a:t>Based around “coasts” of US</a:t>
            </a:r>
          </a:p>
          <a:p>
            <a:r>
              <a:rPr lang="en-US" smtClean="0">
                <a:solidFill>
                  <a:srgbClr val="29497E"/>
                </a:solidFill>
                <a:ea typeface="ＭＳ Ｐゴシック" pitchFamily="-111" charset="-128"/>
                <a:cs typeface="ＭＳ Ｐゴシック" pitchFamily="-111" charset="-128"/>
              </a:rPr>
              <a:t>Typically run by members of Internet2 community</a:t>
            </a:r>
          </a:p>
          <a:p>
            <a:r>
              <a:rPr lang="en-US" smtClean="0">
                <a:solidFill>
                  <a:srgbClr val="29497E"/>
                </a:solidFill>
                <a:ea typeface="ＭＳ Ｐゴシック" pitchFamily="-111" charset="-128"/>
                <a:cs typeface="ＭＳ Ｐゴシック" pitchFamily="-111" charset="-128"/>
              </a:rPr>
              <a:t>Provide fabric for interconnecting R&amp;E networks with presence in those geographic areas</a:t>
            </a:r>
          </a:p>
          <a:p>
            <a:r>
              <a:rPr lang="en-US" smtClean="0">
                <a:solidFill>
                  <a:srgbClr val="29497E"/>
                </a:solidFill>
                <a:ea typeface="ＭＳ Ｐゴシック" pitchFamily="-111" charset="-128"/>
                <a:cs typeface="ＭＳ Ｐゴシック" pitchFamily="-111" charset="-128"/>
              </a:rPr>
              <a:t>StarLight, PacificWave, MAN LAN, </a:t>
            </a:r>
            <a:r>
              <a:rPr lang="en-US" b="1" smtClean="0">
                <a:solidFill>
                  <a:srgbClr val="29497E"/>
                </a:solidFill>
                <a:ea typeface="ＭＳ Ｐゴシック" pitchFamily="-111" charset="-128"/>
                <a:cs typeface="ＭＳ Ｐゴシック" pitchFamily="-111" charset="-128"/>
              </a:rPr>
              <a:t>AMPATH</a:t>
            </a:r>
            <a:r>
              <a:rPr lang="en-US" smtClean="0">
                <a:solidFill>
                  <a:srgbClr val="29497E"/>
                </a:solidFill>
                <a:ea typeface="ＭＳ Ｐゴシック" pitchFamily="-111" charset="-128"/>
                <a:cs typeface="ＭＳ Ｐゴシック" pitchFamily="-111" charset="-128"/>
              </a:rPr>
              <a:t>, AtlanticWave</a:t>
            </a:r>
          </a:p>
        </p:txBody>
      </p:sp>
      <p:sp>
        <p:nvSpPr>
          <p:cNvPr id="68612" name="Slide Number Placeholder 4"/>
          <p:cNvSpPr>
            <a:spLocks noGrp="1"/>
          </p:cNvSpPr>
          <p:nvPr>
            <p:ph type="sldNum" sz="quarter" idx="12"/>
          </p:nvPr>
        </p:nvSpPr>
        <p:spPr>
          <a:noFill/>
        </p:spPr>
        <p:txBody>
          <a:bodyPr/>
          <a:lstStyle/>
          <a:p>
            <a:fld id="{C35C9838-B475-0B41-BA50-AE9F6F1F1047}" type="slidenum">
              <a:rPr lang="en-US" smtClean="0">
                <a:latin typeface="Arial" pitchFamily="-111" charset="0"/>
              </a:rPr>
              <a:pPr/>
              <a:t>27</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pPr>
              <a:lnSpc>
                <a:spcPct val="80000"/>
              </a:lnSpc>
              <a:defRPr/>
            </a:pPr>
            <a:r>
              <a:rPr lang="en-US" altLang="ko-KR" sz="3111" dirty="0" smtClean="0">
                <a:solidFill>
                  <a:srgbClr val="29497E"/>
                </a:solidFill>
                <a:ea typeface="굴림" charset="-127"/>
                <a:cs typeface="굴림" charset="-127"/>
              </a:rPr>
              <a:t>Operated by the Center for Internet Augmented Research and Assessment (CIARA) at Florida International University</a:t>
            </a:r>
            <a:br>
              <a:rPr lang="en-US" altLang="ko-KR" sz="3111" dirty="0" smtClean="0">
                <a:solidFill>
                  <a:srgbClr val="29497E"/>
                </a:solidFill>
                <a:ea typeface="굴림" charset="-127"/>
                <a:cs typeface="굴림" charset="-127"/>
              </a:rPr>
            </a:br>
            <a:r>
              <a:rPr lang="en-US" altLang="ko-KR" sz="3111" dirty="0" smtClean="0">
                <a:solidFill>
                  <a:srgbClr val="29497E"/>
                </a:solidFill>
                <a:ea typeface="굴림" charset="-127"/>
                <a:cs typeface="굴림" charset="-127"/>
              </a:rPr>
              <a:t>Miami, FL U.S.A</a:t>
            </a:r>
            <a:endParaRPr lang="en-US" dirty="0">
              <a:solidFill>
                <a:srgbClr val="29497E"/>
              </a:solidFill>
              <a:ea typeface="+mj-ea"/>
              <a:cs typeface="+mj-cs"/>
            </a:endParaRPr>
          </a:p>
        </p:txBody>
      </p:sp>
      <p:pic>
        <p:nvPicPr>
          <p:cNvPr id="75779" name="Picture 10" descr="ampath-logo"/>
          <p:cNvPicPr>
            <a:picLocks noChangeAspect="1" noChangeArrowheads="1"/>
          </p:cNvPicPr>
          <p:nvPr/>
        </p:nvPicPr>
        <p:blipFill>
          <a:blip r:embed="rId3"/>
          <a:srcRect/>
          <a:stretch>
            <a:fillRect/>
          </a:stretch>
        </p:blipFill>
        <p:spPr bwMode="auto">
          <a:xfrm>
            <a:off x="2514600" y="990600"/>
            <a:ext cx="3886200" cy="1130300"/>
          </a:xfrm>
          <a:prstGeom prst="rect">
            <a:avLst/>
          </a:prstGeom>
          <a:noFill/>
          <a:ln w="9525">
            <a:noFill/>
            <a:miter lim="800000"/>
            <a:headEnd/>
            <a:tailEnd/>
          </a:ln>
        </p:spPr>
      </p:pic>
      <p:pic>
        <p:nvPicPr>
          <p:cNvPr id="75780" name="Picture 1041" descr="ciara_logo"/>
          <p:cNvPicPr>
            <a:picLocks noChangeAspect="1" noChangeArrowheads="1"/>
          </p:cNvPicPr>
          <p:nvPr/>
        </p:nvPicPr>
        <p:blipFill>
          <a:blip r:embed="rId4"/>
          <a:srcRect/>
          <a:stretch>
            <a:fillRect/>
          </a:stretch>
        </p:blipFill>
        <p:spPr bwMode="auto">
          <a:xfrm>
            <a:off x="6248400" y="5827713"/>
            <a:ext cx="2895600" cy="1082675"/>
          </a:xfrm>
          <a:prstGeom prst="rect">
            <a:avLst/>
          </a:prstGeom>
          <a:noFill/>
          <a:ln w="9525">
            <a:noFill/>
            <a:miter lim="800000"/>
            <a:headEnd/>
            <a:tailEnd/>
          </a:ln>
        </p:spPr>
      </p:pic>
      <p:sp>
        <p:nvSpPr>
          <p:cNvPr id="75781" name="Subtitle 8"/>
          <p:cNvSpPr>
            <a:spLocks noGrp="1"/>
          </p:cNvSpPr>
          <p:nvPr>
            <p:ph type="subTitle" idx="1"/>
          </p:nvPr>
        </p:nvSpPr>
        <p:spPr/>
        <p:txBody>
          <a:bodyPr/>
          <a:lstStyle/>
          <a:p>
            <a:r>
              <a:rPr lang="en-US" altLang="ko-KR" sz="1800" smtClean="0">
                <a:solidFill>
                  <a:srgbClr val="29497E"/>
                </a:solidFill>
                <a:ea typeface="굴림" pitchFamily="-111" charset="-127"/>
                <a:cs typeface="굴림" pitchFamily="-111" charset="-127"/>
              </a:rPr>
              <a:t>Julio Ibarra, AMPATH Principal Investigator / CIARA Exec. Director</a:t>
            </a:r>
            <a:br>
              <a:rPr lang="en-US" altLang="ko-KR" sz="1800" smtClean="0">
                <a:solidFill>
                  <a:srgbClr val="29497E"/>
                </a:solidFill>
                <a:ea typeface="굴림" pitchFamily="-111" charset="-127"/>
                <a:cs typeface="굴림" pitchFamily="-111" charset="-127"/>
              </a:rPr>
            </a:br>
            <a:r>
              <a:rPr lang="en-US" altLang="ko-KR" sz="1800" smtClean="0">
                <a:solidFill>
                  <a:srgbClr val="29497E"/>
                </a:solidFill>
                <a:ea typeface="굴림" pitchFamily="-111" charset="-127"/>
                <a:cs typeface="굴림" pitchFamily="-111" charset="-127"/>
              </a:rPr>
              <a:t>Heidi Alvarez, Director CIARA</a:t>
            </a:r>
            <a:br>
              <a:rPr lang="en-US" altLang="ko-KR" sz="1800" smtClean="0">
                <a:solidFill>
                  <a:srgbClr val="29497E"/>
                </a:solidFill>
                <a:ea typeface="굴림" pitchFamily="-111" charset="-127"/>
                <a:cs typeface="굴림" pitchFamily="-111" charset="-127"/>
              </a:rPr>
            </a:br>
            <a:r>
              <a:rPr lang="en-US" altLang="ko-KR" sz="1800" smtClean="0">
                <a:solidFill>
                  <a:srgbClr val="29497E"/>
                </a:solidFill>
                <a:ea typeface="굴림" pitchFamily="-111" charset="-127"/>
                <a:cs typeface="굴림" pitchFamily="-111" charset="-127"/>
              </a:rPr>
              <a:t>Chip Cox, AMPATH Chief Operating Officer</a:t>
            </a:r>
            <a:endParaRPr lang="en-US" sz="1800" smtClean="0">
              <a:solidFill>
                <a:srgbClr val="29497E"/>
              </a:solidFill>
              <a:ea typeface="ＭＳ Ｐゴシック" pitchFamily="-111" charset="-128"/>
              <a:cs typeface="ＭＳ Ｐゴシック" pitchFamily="-111" charset="-128"/>
            </a:endParaRPr>
          </a:p>
        </p:txBody>
      </p:sp>
      <p:pic>
        <p:nvPicPr>
          <p:cNvPr id="75782" name="Picture 9" descr="FIU_Logo.jpg"/>
          <p:cNvPicPr>
            <a:picLocks noChangeAspect="1"/>
          </p:cNvPicPr>
          <p:nvPr/>
        </p:nvPicPr>
        <p:blipFill>
          <a:blip r:embed="rId5"/>
          <a:srcRect/>
          <a:stretch>
            <a:fillRect/>
          </a:stretch>
        </p:blipFill>
        <p:spPr bwMode="auto">
          <a:xfrm>
            <a:off x="2971800" y="5105400"/>
            <a:ext cx="2024063" cy="1196975"/>
          </a:xfrm>
          <a:prstGeom prst="rect">
            <a:avLst/>
          </a:prstGeom>
          <a:noFill/>
          <a:ln w="9525">
            <a:noFill/>
            <a:miter lim="800000"/>
            <a:headEnd/>
            <a:tailEnd/>
          </a:ln>
        </p:spPr>
      </p:pic>
      <p:pic>
        <p:nvPicPr>
          <p:cNvPr id="75783" name="Picture 10" descr="NSF_Logo.jpg"/>
          <p:cNvPicPr>
            <a:picLocks noChangeAspect="1"/>
          </p:cNvPicPr>
          <p:nvPr/>
        </p:nvPicPr>
        <p:blipFill>
          <a:blip r:embed="rId6"/>
          <a:srcRect/>
          <a:stretch>
            <a:fillRect/>
          </a:stretch>
        </p:blipFill>
        <p:spPr bwMode="auto">
          <a:xfrm>
            <a:off x="228600" y="4876800"/>
            <a:ext cx="1289050" cy="1289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pPr eaLnBrk="1" hangingPunct="1"/>
            <a:r>
              <a:rPr lang="en-US" altLang="zh-CN" sz="3200">
                <a:solidFill>
                  <a:srgbClr val="FFFFFF"/>
                </a:solidFill>
                <a:ea typeface="ＭＳ Ｐゴシック" pitchFamily="-111" charset="-128"/>
                <a:cs typeface="ＭＳ Ｐゴシック" pitchFamily="-111" charset="-128"/>
              </a:rPr>
              <a:t>Center for Internet Augmented Research and Assessment (CIARA)</a:t>
            </a:r>
          </a:p>
        </p:txBody>
      </p:sp>
      <p:sp>
        <p:nvSpPr>
          <p:cNvPr id="77827" name="Slide Number Placeholder 1"/>
          <p:cNvSpPr>
            <a:spLocks noGrp="1"/>
          </p:cNvSpPr>
          <p:nvPr>
            <p:ph type="sldNum" sz="quarter" idx="12"/>
          </p:nvPr>
        </p:nvSpPr>
        <p:spPr>
          <a:noFill/>
        </p:spPr>
        <p:txBody>
          <a:bodyPr/>
          <a:lstStyle/>
          <a:p>
            <a:fld id="{31314F38-1490-4142-8759-91744EBC3454}" type="slidenum">
              <a:rPr lang="en-US" smtClean="0">
                <a:latin typeface="Arial" pitchFamily="-111" charset="0"/>
                <a:ea typeface="ヒラギノ角ゴ Pro W3" pitchFamily="-111" charset="-128"/>
                <a:cs typeface="ヒラギノ角ゴ Pro W3" pitchFamily="-111" charset="-128"/>
              </a:rPr>
              <a:pPr/>
              <a:t>29</a:t>
            </a:fld>
            <a:endParaRPr lang="en-US" smtClean="0">
              <a:latin typeface="Arial" pitchFamily="-111" charset="0"/>
              <a:ea typeface="ヒラギノ角ゴ Pro W3" pitchFamily="-111" charset="-128"/>
              <a:cs typeface="ヒラギノ角ゴ Pro W3" pitchFamily="-111" charset="-128"/>
            </a:endParaRPr>
          </a:p>
        </p:txBody>
      </p:sp>
      <p:sp>
        <p:nvSpPr>
          <p:cNvPr id="77828" name="Rectangle 1027"/>
          <p:cNvSpPr>
            <a:spLocks noGrp="1" noChangeArrowheads="1"/>
          </p:cNvSpPr>
          <p:nvPr>
            <p:ph type="body" orient="vert" idx="4294967295"/>
          </p:nvPr>
        </p:nvSpPr>
        <p:spPr>
          <a:xfrm>
            <a:off x="457200" y="1371600"/>
            <a:ext cx="8229600" cy="4419600"/>
          </a:xfrm>
        </p:spPr>
        <p:txBody>
          <a:bodyPr/>
          <a:lstStyle/>
          <a:p>
            <a:pPr marL="0" indent="0" eaLnBrk="1" hangingPunct="1">
              <a:buFontTx/>
              <a:buNone/>
            </a:pPr>
            <a:r>
              <a:rPr lang="en-US" altLang="zh-CN" sz="2000">
                <a:solidFill>
                  <a:srgbClr val="29497E"/>
                </a:solidFill>
                <a:ea typeface="ＭＳ Ｐゴシック" pitchFamily="-111" charset="-128"/>
                <a:cs typeface="ＭＳ Ｐゴシック" pitchFamily="-111" charset="-128"/>
              </a:rPr>
              <a:t>CIARA was created in 2003 as a State of Florida Type II Research Center at FIU.  CIARA services institutional collaborators in the U.S. and internationally as a bridge linking researchers and educators with the infrastructure and knowledge they need to perform their work.</a:t>
            </a:r>
          </a:p>
        </p:txBody>
      </p:sp>
      <p:sp>
        <p:nvSpPr>
          <p:cNvPr id="77829" name="Line 1034"/>
          <p:cNvSpPr>
            <a:spLocks noChangeShapeType="1"/>
          </p:cNvSpPr>
          <p:nvPr/>
        </p:nvSpPr>
        <p:spPr bwMode="auto">
          <a:xfrm flipH="1">
            <a:off x="2051050" y="4545013"/>
            <a:ext cx="1873250" cy="863600"/>
          </a:xfrm>
          <a:prstGeom prst="line">
            <a:avLst/>
          </a:prstGeom>
          <a:noFill/>
          <a:ln w="22225">
            <a:solidFill>
              <a:schemeClr val="tx1"/>
            </a:solidFill>
            <a:round/>
            <a:headEnd/>
            <a:tailEnd type="triangle" w="med" len="med"/>
          </a:ln>
        </p:spPr>
        <p:txBody>
          <a:bodyPr>
            <a:prstTxWarp prst="textNoShape">
              <a:avLst/>
            </a:prstTxWarp>
          </a:bodyPr>
          <a:lstStyle/>
          <a:p>
            <a:endParaRPr lang="en-US"/>
          </a:p>
        </p:txBody>
      </p:sp>
      <p:sp>
        <p:nvSpPr>
          <p:cNvPr id="77830" name="Line 1035"/>
          <p:cNvSpPr>
            <a:spLocks noChangeShapeType="1"/>
          </p:cNvSpPr>
          <p:nvPr/>
        </p:nvSpPr>
        <p:spPr bwMode="auto">
          <a:xfrm flipH="1">
            <a:off x="3635375" y="4652963"/>
            <a:ext cx="539750" cy="828675"/>
          </a:xfrm>
          <a:prstGeom prst="line">
            <a:avLst/>
          </a:prstGeom>
          <a:noFill/>
          <a:ln w="22225">
            <a:solidFill>
              <a:schemeClr val="tx1"/>
            </a:solidFill>
            <a:round/>
            <a:headEnd/>
            <a:tailEnd type="triangle" w="med" len="med"/>
          </a:ln>
        </p:spPr>
        <p:txBody>
          <a:bodyPr>
            <a:prstTxWarp prst="textNoShape">
              <a:avLst/>
            </a:prstTxWarp>
          </a:bodyPr>
          <a:lstStyle/>
          <a:p>
            <a:endParaRPr lang="en-US"/>
          </a:p>
        </p:txBody>
      </p:sp>
      <p:sp>
        <p:nvSpPr>
          <p:cNvPr id="77831" name="Line 1036"/>
          <p:cNvSpPr>
            <a:spLocks noChangeShapeType="1"/>
          </p:cNvSpPr>
          <p:nvPr/>
        </p:nvSpPr>
        <p:spPr bwMode="auto">
          <a:xfrm>
            <a:off x="4751388" y="4652963"/>
            <a:ext cx="684212" cy="828675"/>
          </a:xfrm>
          <a:prstGeom prst="line">
            <a:avLst/>
          </a:prstGeom>
          <a:noFill/>
          <a:ln w="22225">
            <a:solidFill>
              <a:schemeClr val="tx1"/>
            </a:solidFill>
            <a:round/>
            <a:headEnd/>
            <a:tailEnd type="triangle" w="med" len="med"/>
          </a:ln>
        </p:spPr>
        <p:txBody>
          <a:bodyPr>
            <a:prstTxWarp prst="textNoShape">
              <a:avLst/>
            </a:prstTxWarp>
          </a:bodyPr>
          <a:lstStyle/>
          <a:p>
            <a:endParaRPr lang="en-US"/>
          </a:p>
        </p:txBody>
      </p:sp>
      <p:sp>
        <p:nvSpPr>
          <p:cNvPr id="77832" name="Line 1037"/>
          <p:cNvSpPr>
            <a:spLocks noChangeShapeType="1"/>
          </p:cNvSpPr>
          <p:nvPr/>
        </p:nvSpPr>
        <p:spPr bwMode="auto">
          <a:xfrm>
            <a:off x="5111750" y="4545013"/>
            <a:ext cx="1765300" cy="936625"/>
          </a:xfrm>
          <a:prstGeom prst="line">
            <a:avLst/>
          </a:prstGeom>
          <a:noFill/>
          <a:ln w="22225">
            <a:solidFill>
              <a:schemeClr val="tx1"/>
            </a:solidFill>
            <a:round/>
            <a:headEnd/>
            <a:tailEnd type="triangle" w="med" len="med"/>
          </a:ln>
        </p:spPr>
        <p:txBody>
          <a:bodyPr>
            <a:prstTxWarp prst="textNoShape">
              <a:avLst/>
            </a:prstTxWarp>
          </a:bodyPr>
          <a:lstStyle/>
          <a:p>
            <a:endParaRPr lang="en-US"/>
          </a:p>
        </p:txBody>
      </p:sp>
      <p:pic>
        <p:nvPicPr>
          <p:cNvPr id="77833" name="Picture 1038" descr="ampath logo"/>
          <p:cNvPicPr>
            <a:picLocks noChangeAspect="1" noChangeArrowheads="1"/>
          </p:cNvPicPr>
          <p:nvPr/>
        </p:nvPicPr>
        <p:blipFill>
          <a:blip r:embed="rId3"/>
          <a:srcRect/>
          <a:stretch>
            <a:fillRect/>
          </a:stretch>
        </p:blipFill>
        <p:spPr bwMode="auto">
          <a:xfrm>
            <a:off x="304800" y="4706938"/>
            <a:ext cx="1423988" cy="1593850"/>
          </a:xfrm>
          <a:prstGeom prst="rect">
            <a:avLst/>
          </a:prstGeom>
          <a:noFill/>
          <a:ln w="9525">
            <a:noFill/>
            <a:miter lim="800000"/>
            <a:headEnd/>
            <a:tailEnd/>
          </a:ln>
        </p:spPr>
      </p:pic>
      <p:pic>
        <p:nvPicPr>
          <p:cNvPr id="77834" name="Picture 1039" descr="WHREN Logo"/>
          <p:cNvPicPr>
            <a:picLocks noChangeAspect="1" noChangeArrowheads="1"/>
          </p:cNvPicPr>
          <p:nvPr/>
        </p:nvPicPr>
        <p:blipFill>
          <a:blip r:embed="rId4"/>
          <a:srcRect/>
          <a:stretch>
            <a:fillRect/>
          </a:stretch>
        </p:blipFill>
        <p:spPr bwMode="auto">
          <a:xfrm>
            <a:off x="1870075" y="5481638"/>
            <a:ext cx="1406525" cy="779462"/>
          </a:xfrm>
          <a:prstGeom prst="rect">
            <a:avLst/>
          </a:prstGeom>
          <a:noFill/>
          <a:ln w="9525">
            <a:noFill/>
            <a:miter lim="800000"/>
            <a:headEnd/>
            <a:tailEnd/>
          </a:ln>
        </p:spPr>
      </p:pic>
      <p:pic>
        <p:nvPicPr>
          <p:cNvPr id="77835" name="Picture 1040" descr="Lila Logo"/>
          <p:cNvPicPr>
            <a:picLocks noChangeAspect="1" noChangeArrowheads="1"/>
          </p:cNvPicPr>
          <p:nvPr/>
        </p:nvPicPr>
        <p:blipFill>
          <a:blip r:embed="rId5"/>
          <a:srcRect/>
          <a:stretch>
            <a:fillRect/>
          </a:stretch>
        </p:blipFill>
        <p:spPr bwMode="auto">
          <a:xfrm>
            <a:off x="3276600" y="5799138"/>
            <a:ext cx="900113" cy="461962"/>
          </a:xfrm>
          <a:prstGeom prst="rect">
            <a:avLst/>
          </a:prstGeom>
          <a:noFill/>
          <a:ln w="9525">
            <a:noFill/>
            <a:miter lim="800000"/>
            <a:headEnd/>
            <a:tailEnd/>
          </a:ln>
        </p:spPr>
      </p:pic>
      <p:pic>
        <p:nvPicPr>
          <p:cNvPr id="77836" name="Picture 1041" descr="ciara_logo"/>
          <p:cNvPicPr>
            <a:picLocks noChangeAspect="1" noChangeArrowheads="1"/>
          </p:cNvPicPr>
          <p:nvPr/>
        </p:nvPicPr>
        <p:blipFill>
          <a:blip r:embed="rId6"/>
          <a:srcRect/>
          <a:stretch>
            <a:fillRect/>
          </a:stretch>
        </p:blipFill>
        <p:spPr bwMode="auto">
          <a:xfrm>
            <a:off x="2579688" y="3276600"/>
            <a:ext cx="3475037" cy="1298575"/>
          </a:xfrm>
          <a:prstGeom prst="rect">
            <a:avLst/>
          </a:prstGeom>
          <a:noFill/>
          <a:ln w="9525">
            <a:noFill/>
            <a:miter lim="800000"/>
            <a:headEnd/>
            <a:tailEnd/>
          </a:ln>
        </p:spPr>
      </p:pic>
      <p:pic>
        <p:nvPicPr>
          <p:cNvPr id="77837" name="Picture 1042" descr="chepreo_logo"/>
          <p:cNvPicPr>
            <a:picLocks noChangeAspect="1" noChangeArrowheads="1"/>
          </p:cNvPicPr>
          <p:nvPr/>
        </p:nvPicPr>
        <p:blipFill>
          <a:blip r:embed="rId7"/>
          <a:srcRect/>
          <a:stretch>
            <a:fillRect/>
          </a:stretch>
        </p:blipFill>
        <p:spPr bwMode="auto">
          <a:xfrm>
            <a:off x="4724400" y="5486400"/>
            <a:ext cx="1066800" cy="1081088"/>
          </a:xfrm>
          <a:prstGeom prst="rect">
            <a:avLst/>
          </a:prstGeom>
          <a:noFill/>
          <a:ln w="9525">
            <a:noFill/>
            <a:miter lim="800000"/>
            <a:headEnd/>
            <a:tailEnd/>
          </a:ln>
        </p:spPr>
      </p:pic>
      <p:pic>
        <p:nvPicPr>
          <p:cNvPr id="77838" name="Picture 15" descr="GCBCyberbridges_Logo2C.jpg"/>
          <p:cNvPicPr>
            <a:picLocks noChangeAspect="1"/>
          </p:cNvPicPr>
          <p:nvPr/>
        </p:nvPicPr>
        <p:blipFill>
          <a:blip r:embed="rId8"/>
          <a:srcRect/>
          <a:stretch>
            <a:fillRect/>
          </a:stretch>
        </p:blipFill>
        <p:spPr bwMode="auto">
          <a:xfrm>
            <a:off x="6054725" y="5945188"/>
            <a:ext cx="3089275" cy="912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8600" y="1828800"/>
            <a:ext cx="8382000" cy="3327400"/>
          </a:xfrm>
          <a:prstGeom prst="rect">
            <a:avLst/>
          </a:prstGeom>
          <a:noFill/>
          <a:ln w="9525">
            <a:noFill/>
            <a:miter lim="800000"/>
            <a:headEnd/>
            <a:tailEnd/>
          </a:ln>
        </p:spPr>
        <p:txBody>
          <a:bodyPr>
            <a:prstTxWarp prst="textNoShape">
              <a:avLst/>
            </a:prstTxWarp>
            <a:spAutoFit/>
          </a:bodyPr>
          <a:lstStyle/>
          <a:p>
            <a:pPr>
              <a:lnSpc>
                <a:spcPct val="110000"/>
              </a:lnSpc>
              <a:buSzPct val="75000"/>
              <a:buFont typeface="Wingdings" pitchFamily="-111" charset="2"/>
              <a:buChar char="q"/>
            </a:pPr>
            <a:r>
              <a:rPr lang="en-US" sz="2400" b="0">
                <a:solidFill>
                  <a:srgbClr val="29497E"/>
                </a:solidFill>
                <a:latin typeface="ConduitITC-Bold" charset="0"/>
              </a:rPr>
              <a:t> Investigators</a:t>
            </a:r>
          </a:p>
          <a:p>
            <a:pPr lvl="1">
              <a:lnSpc>
                <a:spcPct val="110000"/>
              </a:lnSpc>
              <a:buFont typeface="ConduitITC-Bold" charset="0"/>
              <a:buChar char="-"/>
            </a:pPr>
            <a:r>
              <a:rPr lang="en-US" sz="2400" b="0">
                <a:solidFill>
                  <a:srgbClr val="29497E"/>
                </a:solidFill>
                <a:latin typeface="ConduitITC-Bold" charset="0"/>
              </a:rPr>
              <a:t>Heidi Alvarez, PI, Director of the Center for Internet Augmented Research and Assessment (CIARA) at FIU</a:t>
            </a:r>
          </a:p>
          <a:p>
            <a:pPr lvl="1">
              <a:lnSpc>
                <a:spcPct val="110000"/>
              </a:lnSpc>
              <a:buFont typeface="ConduitITC-Bold" charset="0"/>
              <a:buChar char="-"/>
            </a:pPr>
            <a:r>
              <a:rPr lang="en-US" sz="2400" b="0">
                <a:solidFill>
                  <a:srgbClr val="29497E"/>
                </a:solidFill>
                <a:latin typeface="ConduitITC-Bold" charset="0"/>
              </a:rPr>
              <a:t> Tom DeFanti, Co-PI (Calit2 at UCSD)</a:t>
            </a:r>
          </a:p>
          <a:p>
            <a:pPr lvl="1">
              <a:lnSpc>
                <a:spcPct val="110000"/>
              </a:lnSpc>
              <a:buFont typeface="ConduitITC-Bold" charset="0"/>
              <a:buChar char="-"/>
            </a:pPr>
            <a:r>
              <a:rPr lang="en-US" sz="2400" b="0">
                <a:solidFill>
                  <a:srgbClr val="29497E"/>
                </a:solidFill>
                <a:latin typeface="ConduitITC-Bold" charset="0"/>
              </a:rPr>
              <a:t>Julio Ibarra, Co-PI, Executive Director of CIARA</a:t>
            </a:r>
          </a:p>
          <a:p>
            <a:pPr lvl="1">
              <a:lnSpc>
                <a:spcPct val="110000"/>
              </a:lnSpc>
              <a:buFont typeface="ConduitITC-Bold" charset="0"/>
              <a:buChar char="-"/>
            </a:pPr>
            <a:r>
              <a:rPr lang="en-US" sz="2400" b="0">
                <a:solidFill>
                  <a:srgbClr val="29497E"/>
                </a:solidFill>
                <a:latin typeface="ConduitITC-Bold" charset="0"/>
              </a:rPr>
              <a:t>Kuldeep Kumar, Co-PI, Professor </a:t>
            </a:r>
          </a:p>
          <a:p>
            <a:pPr lvl="1">
              <a:lnSpc>
                <a:spcPct val="110000"/>
              </a:lnSpc>
              <a:buFont typeface="ConduitITC-Bold" charset="0"/>
              <a:buChar char="-"/>
            </a:pPr>
            <a:r>
              <a:rPr lang="en-US" sz="2400" b="0">
                <a:solidFill>
                  <a:srgbClr val="29497E"/>
                </a:solidFill>
                <a:latin typeface="ConduitITC-Bold" charset="0"/>
              </a:rPr>
              <a:t>S. Masoud Sadjadi, Co-PI, Assistant Professor of SCIS</a:t>
            </a:r>
            <a:endParaRPr lang="en-US" sz="1800" b="0">
              <a:solidFill>
                <a:srgbClr val="29497E"/>
              </a:solidFill>
              <a:latin typeface="ConduitITC-Bold" charset="0"/>
            </a:endParaRPr>
          </a:p>
          <a:p>
            <a:pPr>
              <a:lnSpc>
                <a:spcPct val="40000"/>
              </a:lnSpc>
              <a:buSzPct val="75000"/>
              <a:buFont typeface="Wingdings" pitchFamily="-111" charset="2"/>
              <a:buNone/>
            </a:pPr>
            <a:endParaRPr lang="en-US" sz="2000" b="0">
              <a:solidFill>
                <a:srgbClr val="29497E"/>
              </a:solidFill>
              <a:latin typeface="ConduitITC-Bold" charset="0"/>
            </a:endParaRPr>
          </a:p>
          <a:p>
            <a:pPr>
              <a:lnSpc>
                <a:spcPct val="110000"/>
              </a:lnSpc>
              <a:buSzPct val="75000"/>
              <a:buFont typeface="Wingdings" pitchFamily="-111" charset="2"/>
              <a:buChar char="q"/>
            </a:pPr>
            <a:endParaRPr lang="en-US" sz="1800" b="0">
              <a:solidFill>
                <a:srgbClr val="29497E"/>
              </a:solidFill>
              <a:latin typeface="ConduitITC-Bold" charset="0"/>
            </a:endParaRPr>
          </a:p>
        </p:txBody>
      </p:sp>
      <p:sp>
        <p:nvSpPr>
          <p:cNvPr id="21507" name="Rectangle 3"/>
          <p:cNvSpPr>
            <a:spLocks noChangeArrowheads="1"/>
          </p:cNvSpPr>
          <p:nvPr/>
        </p:nvSpPr>
        <p:spPr bwMode="auto">
          <a:xfrm>
            <a:off x="304800" y="1295400"/>
            <a:ext cx="8305800" cy="549275"/>
          </a:xfrm>
          <a:prstGeom prst="rect">
            <a:avLst/>
          </a:prstGeom>
          <a:noFill/>
          <a:ln w="9525">
            <a:noFill/>
            <a:miter lim="800000"/>
            <a:headEnd/>
            <a:tailEnd/>
          </a:ln>
        </p:spPr>
        <p:txBody>
          <a:bodyPr>
            <a:prstTxWarp prst="textNoShape">
              <a:avLst/>
            </a:prstTxWarp>
            <a:spAutoFit/>
          </a:bodyPr>
          <a:lstStyle/>
          <a:p>
            <a:r>
              <a:rPr lang="en-US" sz="3000">
                <a:solidFill>
                  <a:srgbClr val="29497E"/>
                </a:solidFill>
              </a:rPr>
              <a:t>Who’s Who?</a:t>
            </a:r>
          </a:p>
        </p:txBody>
      </p:sp>
      <p:pic>
        <p:nvPicPr>
          <p:cNvPr id="21508" name="Picture 4" descr="3logos"/>
          <p:cNvPicPr>
            <a:picLocks noChangeAspect="1" noChangeArrowheads="1"/>
          </p:cNvPicPr>
          <p:nvPr/>
        </p:nvPicPr>
        <p:blipFill>
          <a:blip r:embed="rId3"/>
          <a:srcRect/>
          <a:stretch>
            <a:fillRect/>
          </a:stretch>
        </p:blipFill>
        <p:spPr bwMode="auto">
          <a:xfrm>
            <a:off x="6126163" y="5715000"/>
            <a:ext cx="3017837" cy="72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3200" b="1">
                <a:solidFill>
                  <a:srgbClr val="29497E"/>
                </a:solidFill>
                <a:ea typeface="ＭＳ Ｐゴシック" pitchFamily="-111" charset="-128"/>
                <a:cs typeface="ＭＳ Ｐゴシック" pitchFamily="-111" charset="-128"/>
              </a:rPr>
              <a:t>AMPATH International Exchange Point</a:t>
            </a:r>
            <a:endParaRPr lang="en-US" b="1">
              <a:solidFill>
                <a:srgbClr val="29497E"/>
              </a:solidFill>
              <a:ea typeface="ＭＳ Ｐゴシック" pitchFamily="-111" charset="-128"/>
              <a:cs typeface="ＭＳ Ｐゴシック" pitchFamily="-111" charset="-128"/>
            </a:endParaRPr>
          </a:p>
        </p:txBody>
      </p:sp>
      <p:sp>
        <p:nvSpPr>
          <p:cNvPr id="447491" name="Rectangle 3"/>
          <p:cNvSpPr>
            <a:spLocks noGrp="1" noChangeArrowheads="1"/>
          </p:cNvSpPr>
          <p:nvPr>
            <p:ph idx="1"/>
          </p:nvPr>
        </p:nvSpPr>
        <p:spPr>
          <a:xfrm>
            <a:off x="533400" y="2057400"/>
            <a:ext cx="8229600" cy="4343400"/>
          </a:xfrm>
        </p:spPr>
        <p:txBody>
          <a:bodyPr/>
          <a:lstStyle/>
          <a:p>
            <a:pPr>
              <a:lnSpc>
                <a:spcPct val="90000"/>
              </a:lnSpc>
              <a:spcBef>
                <a:spcPts val="400"/>
              </a:spcBef>
              <a:spcAft>
                <a:spcPts val="600"/>
              </a:spcAft>
            </a:pPr>
            <a:r>
              <a:rPr lang="en-US" sz="1800" smtClean="0">
                <a:solidFill>
                  <a:srgbClr val="29497E"/>
                </a:solidFill>
                <a:ea typeface="ＭＳ Ｐゴシック" pitchFamily="-111" charset="-128"/>
                <a:cs typeface="ＭＳ Ｐゴシック" pitchFamily="-111" charset="-128"/>
              </a:rPr>
              <a:t>AMPATH provides Global CyberBridges fellows and faculty with connectivity to R&amp;E computational grid resources at institutions and laboratories around the world</a:t>
            </a:r>
          </a:p>
          <a:p>
            <a:pPr>
              <a:lnSpc>
                <a:spcPct val="90000"/>
              </a:lnSpc>
              <a:spcBef>
                <a:spcPts val="400"/>
              </a:spcBef>
              <a:spcAft>
                <a:spcPts val="600"/>
              </a:spcAft>
            </a:pPr>
            <a:r>
              <a:rPr lang="en-US" sz="1800" smtClean="0">
                <a:solidFill>
                  <a:srgbClr val="29497E"/>
                </a:solidFill>
                <a:ea typeface="ＭＳ Ｐゴシック" pitchFamily="-111" charset="-128"/>
                <a:cs typeface="ＭＳ Ｐゴシック" pitchFamily="-111" charset="-128"/>
              </a:rPr>
              <a:t>Connectors are U.S. and international research and education networks</a:t>
            </a:r>
          </a:p>
          <a:p>
            <a:pPr>
              <a:lnSpc>
                <a:spcPct val="90000"/>
              </a:lnSpc>
              <a:spcBef>
                <a:spcPts val="400"/>
              </a:spcBef>
              <a:spcAft>
                <a:spcPts val="600"/>
              </a:spcAft>
            </a:pPr>
            <a:r>
              <a:rPr lang="en-US" sz="1800" smtClean="0">
                <a:solidFill>
                  <a:srgbClr val="29497E"/>
                </a:solidFill>
                <a:ea typeface="ＭＳ Ｐゴシック" pitchFamily="-111" charset="-128"/>
                <a:cs typeface="ＭＳ Ｐゴシック" pitchFamily="-111" charset="-128"/>
              </a:rPr>
              <a:t>Located at the NAP of the Americas in Miami</a:t>
            </a:r>
          </a:p>
          <a:p>
            <a:pPr>
              <a:lnSpc>
                <a:spcPct val="90000"/>
              </a:lnSpc>
              <a:spcBef>
                <a:spcPts val="400"/>
              </a:spcBef>
              <a:spcAft>
                <a:spcPts val="600"/>
              </a:spcAft>
            </a:pPr>
            <a:r>
              <a:rPr lang="en-US" sz="1800" smtClean="0">
                <a:solidFill>
                  <a:srgbClr val="29497E"/>
                </a:solidFill>
                <a:ea typeface="ＭＳ Ｐゴシック" pitchFamily="-111" charset="-128"/>
                <a:cs typeface="ＭＳ Ｐゴシック" pitchFamily="-111" charset="-128"/>
              </a:rPr>
              <a:t>Ethernet and ATM peering fabrics</a:t>
            </a:r>
          </a:p>
          <a:p>
            <a:pPr>
              <a:lnSpc>
                <a:spcPct val="90000"/>
              </a:lnSpc>
              <a:spcBef>
                <a:spcPts val="400"/>
              </a:spcBef>
              <a:spcAft>
                <a:spcPts val="600"/>
              </a:spcAft>
            </a:pPr>
            <a:r>
              <a:rPr lang="en-US" sz="1800" smtClean="0">
                <a:solidFill>
                  <a:srgbClr val="29497E"/>
                </a:solidFill>
                <a:ea typeface="ＭＳ Ｐゴシック" pitchFamily="-111" charset="-128"/>
                <a:cs typeface="ＭＳ Ｐゴシック" pitchFamily="-111" charset="-128"/>
              </a:rPr>
              <a:t>Connection types are </a:t>
            </a:r>
          </a:p>
          <a:p>
            <a:pPr lvl="1">
              <a:lnSpc>
                <a:spcPct val="90000"/>
              </a:lnSpc>
              <a:spcBef>
                <a:spcPts val="400"/>
              </a:spcBef>
              <a:spcAft>
                <a:spcPts val="600"/>
              </a:spcAft>
            </a:pPr>
            <a:r>
              <a:rPr lang="en-US" sz="1600" smtClean="0">
                <a:solidFill>
                  <a:srgbClr val="29497E"/>
                </a:solidFill>
              </a:rPr>
              <a:t>100 Mbps, 1 Gbps and 10Gbps Ethernet</a:t>
            </a:r>
          </a:p>
          <a:p>
            <a:pPr lvl="1">
              <a:lnSpc>
                <a:spcPct val="90000"/>
              </a:lnSpc>
              <a:spcBef>
                <a:spcPts val="400"/>
              </a:spcBef>
              <a:spcAft>
                <a:spcPts val="600"/>
              </a:spcAft>
            </a:pPr>
            <a:r>
              <a:rPr lang="en-US" sz="1600" smtClean="0">
                <a:solidFill>
                  <a:srgbClr val="29497E"/>
                </a:solidFill>
              </a:rPr>
              <a:t>45 Mbps, 155 Mbps and 622 Mbps ATM</a:t>
            </a:r>
          </a:p>
          <a:p>
            <a:pPr lvl="1">
              <a:lnSpc>
                <a:spcPct val="90000"/>
              </a:lnSpc>
              <a:spcBef>
                <a:spcPts val="400"/>
              </a:spcBef>
              <a:spcAft>
                <a:spcPts val="600"/>
              </a:spcAft>
            </a:pPr>
            <a:r>
              <a:rPr lang="en-US" sz="1600" smtClean="0">
                <a:solidFill>
                  <a:srgbClr val="29497E"/>
                </a:solidFill>
              </a:rPr>
              <a:t>155 Mbps, 622 Mbps 2.5 and 10 Gbps SDH</a:t>
            </a:r>
          </a:p>
          <a:p>
            <a:pPr>
              <a:lnSpc>
                <a:spcPct val="90000"/>
              </a:lnSpc>
              <a:spcBef>
                <a:spcPts val="400"/>
              </a:spcBef>
              <a:spcAft>
                <a:spcPts val="600"/>
              </a:spcAft>
            </a:pPr>
            <a:r>
              <a:rPr lang="en-US" sz="1800" smtClean="0">
                <a:solidFill>
                  <a:srgbClr val="29497E"/>
                </a:solidFill>
                <a:ea typeface="ＭＳ Ｐゴシック" pitchFamily="-111" charset="-128"/>
                <a:cs typeface="ＭＳ Ｐゴシック" pitchFamily="-111" charset="-128"/>
                <a:hlinkClick r:id="rId3"/>
              </a:rPr>
              <a:t>http://www.ampath.net</a:t>
            </a:r>
            <a:r>
              <a:rPr lang="en-US" sz="1800" smtClean="0">
                <a:solidFill>
                  <a:srgbClr val="29497E"/>
                </a:solidFill>
                <a:ea typeface="ＭＳ Ｐゴシック" pitchFamily="-111" charset="-128"/>
                <a:cs typeface="ＭＳ Ｐゴシック" pitchFamily="-111" charset="-128"/>
              </a:rPr>
              <a:t> for more information</a:t>
            </a:r>
          </a:p>
        </p:txBody>
      </p:sp>
      <p:pic>
        <p:nvPicPr>
          <p:cNvPr id="79876" name="Picture 4" descr="AMPATH_logo"/>
          <p:cNvPicPr>
            <a:picLocks noChangeAspect="1" noChangeArrowheads="1"/>
          </p:cNvPicPr>
          <p:nvPr/>
        </p:nvPicPr>
        <p:blipFill>
          <a:blip r:embed="rId4"/>
          <a:srcRect/>
          <a:stretch>
            <a:fillRect/>
          </a:stretch>
        </p:blipFill>
        <p:spPr bwMode="auto">
          <a:xfrm>
            <a:off x="7543800" y="4876800"/>
            <a:ext cx="1047750" cy="1209675"/>
          </a:xfrm>
          <a:prstGeom prst="rect">
            <a:avLst/>
          </a:prstGeom>
          <a:noFill/>
          <a:ln w="9525">
            <a:noFill/>
            <a:miter lim="800000"/>
            <a:headEnd/>
            <a:tailEnd/>
          </a:ln>
        </p:spPr>
      </p:pic>
      <p:sp>
        <p:nvSpPr>
          <p:cNvPr id="79877" name="Slide Number Placeholder 5"/>
          <p:cNvSpPr>
            <a:spLocks noGrp="1"/>
          </p:cNvSpPr>
          <p:nvPr>
            <p:ph type="sldNum" sz="quarter" idx="12"/>
          </p:nvPr>
        </p:nvSpPr>
        <p:spPr>
          <a:noFill/>
        </p:spPr>
        <p:txBody>
          <a:bodyPr/>
          <a:lstStyle/>
          <a:p>
            <a:fld id="{41C56F04-22F7-6D4F-BCE6-43CB09035CF6}" type="slidenum">
              <a:rPr lang="en-US" smtClean="0">
                <a:latin typeface="Arial" pitchFamily="-111" charset="0"/>
              </a:rPr>
              <a:pPr/>
              <a:t>30</a:t>
            </a:fld>
            <a:endParaRPr lang="en-US" smtClean="0">
              <a:latin typeface="Arial" pitchFamily="-11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7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7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749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749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749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749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7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2800" b="1" smtClean="0">
                <a:solidFill>
                  <a:srgbClr val="29497E"/>
                </a:solidFill>
                <a:ea typeface="ＭＳ Ｐゴシック" pitchFamily="-111" charset="-128"/>
                <a:cs typeface="ＭＳ Ｐゴシック" pitchFamily="-111" charset="-128"/>
              </a:rPr>
              <a:t>Western Hemisphere Research and Education Network – Links Interconnecting Latin America</a:t>
            </a:r>
          </a:p>
        </p:txBody>
      </p:sp>
      <p:sp>
        <p:nvSpPr>
          <p:cNvPr id="81923" name="Rectangle 3"/>
          <p:cNvSpPr>
            <a:spLocks noGrp="1" noChangeArrowheads="1"/>
          </p:cNvSpPr>
          <p:nvPr>
            <p:ph type="body" sz="half" idx="1"/>
          </p:nvPr>
        </p:nvSpPr>
        <p:spPr>
          <a:xfrm>
            <a:off x="0" y="1524000"/>
            <a:ext cx="3505200" cy="4525963"/>
          </a:xfrm>
        </p:spPr>
        <p:txBody>
          <a:bodyPr/>
          <a:lstStyle/>
          <a:p>
            <a:pPr>
              <a:lnSpc>
                <a:spcPct val="90000"/>
              </a:lnSpc>
              <a:buClr>
                <a:srgbClr val="FF9900"/>
              </a:buClr>
            </a:pPr>
            <a:r>
              <a:rPr lang="en-US" sz="2000">
                <a:solidFill>
                  <a:srgbClr val="29497E"/>
                </a:solidFill>
                <a:ea typeface="ＭＳ Ｐゴシック" pitchFamily="-111" charset="-128"/>
                <a:cs typeface="ＭＳ Ｐゴシック" pitchFamily="-111" charset="-128"/>
              </a:rPr>
              <a:t>2.5Gbps circuit + dark fiber segment</a:t>
            </a:r>
          </a:p>
          <a:p>
            <a:pPr>
              <a:lnSpc>
                <a:spcPct val="90000"/>
              </a:lnSpc>
              <a:buClr>
                <a:srgbClr val="FF9900"/>
              </a:buClr>
            </a:pPr>
            <a:r>
              <a:rPr lang="en-US" sz="2000">
                <a:solidFill>
                  <a:srgbClr val="29497E"/>
                </a:solidFill>
                <a:ea typeface="ＭＳ Ｐゴシック" pitchFamily="-111" charset="-128"/>
                <a:cs typeface="ＭＳ Ｐゴシック" pitchFamily="-111" charset="-128"/>
              </a:rPr>
              <a:t>U.S. landings in Miami and San Diego</a:t>
            </a:r>
          </a:p>
          <a:p>
            <a:pPr>
              <a:lnSpc>
                <a:spcPct val="90000"/>
              </a:lnSpc>
              <a:buClr>
                <a:srgbClr val="FF9900"/>
              </a:buClr>
            </a:pPr>
            <a:r>
              <a:rPr lang="en-US" sz="2000">
                <a:solidFill>
                  <a:srgbClr val="29497E"/>
                </a:solidFill>
                <a:ea typeface="ＭＳ Ｐゴシック" pitchFamily="-111" charset="-128"/>
                <a:cs typeface="ＭＳ Ｐゴシック" pitchFamily="-111" charset="-128"/>
              </a:rPr>
              <a:t>Latin America landing in Sao Paulo, Tijuana and Miami</a:t>
            </a:r>
          </a:p>
          <a:p>
            <a:pPr>
              <a:lnSpc>
                <a:spcPct val="90000"/>
              </a:lnSpc>
              <a:buClr>
                <a:srgbClr val="FF9900"/>
              </a:buClr>
            </a:pPr>
            <a:r>
              <a:rPr lang="en-US" sz="2000">
                <a:solidFill>
                  <a:srgbClr val="29497E"/>
                </a:solidFill>
                <a:ea typeface="ＭＳ Ｐゴシック" pitchFamily="-111" charset="-128"/>
                <a:cs typeface="ＭＳ Ｐゴシック" pitchFamily="-111" charset="-128"/>
              </a:rPr>
              <a:t>Interregional links improve connectivity in the Americas</a:t>
            </a:r>
          </a:p>
          <a:p>
            <a:pPr>
              <a:lnSpc>
                <a:spcPct val="90000"/>
              </a:lnSpc>
              <a:buClr>
                <a:srgbClr val="FF9900"/>
              </a:buClr>
            </a:pPr>
            <a:r>
              <a:rPr lang="en-US" sz="2000">
                <a:solidFill>
                  <a:srgbClr val="29497E"/>
                </a:solidFill>
                <a:ea typeface="ＭＳ Ｐゴシック" pitchFamily="-111" charset="-128"/>
                <a:cs typeface="ＭＳ Ｐゴシック" pitchFamily="-111" charset="-128"/>
              </a:rPr>
              <a:t>Fosters collaborative research and advance education throughout the Western Hemisphere</a:t>
            </a:r>
            <a:r>
              <a:rPr lang="en-US" sz="2400">
                <a:solidFill>
                  <a:srgbClr val="29497E"/>
                </a:solidFill>
                <a:ea typeface="ＭＳ Ｐゴシック" pitchFamily="-111" charset="-128"/>
                <a:cs typeface="ＭＳ Ｐゴシック" pitchFamily="-111" charset="-128"/>
              </a:rPr>
              <a:t> </a:t>
            </a:r>
          </a:p>
        </p:txBody>
      </p:sp>
      <p:pic>
        <p:nvPicPr>
          <p:cNvPr id="81924" name="Picture 5" descr="redCLARA_2007"/>
          <p:cNvPicPr>
            <a:picLocks noGrp="1" noChangeAspect="1" noChangeArrowheads="1"/>
          </p:cNvPicPr>
          <p:nvPr>
            <p:ph sz="half" idx="2"/>
          </p:nvPr>
        </p:nvPicPr>
        <p:blipFill>
          <a:blip r:embed="rId3"/>
          <a:srcRect/>
          <a:stretch>
            <a:fillRect/>
          </a:stretch>
        </p:blipFill>
        <p:spPr>
          <a:xfrm>
            <a:off x="3505200" y="1370013"/>
            <a:ext cx="5638800" cy="5487987"/>
          </a:xfrm>
        </p:spPr>
      </p:pic>
      <p:pic>
        <p:nvPicPr>
          <p:cNvPr id="81925" name="Picture 6" descr="nsf"/>
          <p:cNvPicPr>
            <a:picLocks noChangeAspect="1" noChangeArrowheads="1"/>
          </p:cNvPicPr>
          <p:nvPr/>
        </p:nvPicPr>
        <p:blipFill>
          <a:blip r:embed="rId4"/>
          <a:srcRect/>
          <a:stretch>
            <a:fillRect/>
          </a:stretch>
        </p:blipFill>
        <p:spPr bwMode="auto">
          <a:xfrm>
            <a:off x="304800" y="5791200"/>
            <a:ext cx="857250" cy="866775"/>
          </a:xfrm>
          <a:prstGeom prst="rect">
            <a:avLst/>
          </a:prstGeom>
          <a:noFill/>
          <a:ln w="9525">
            <a:noFill/>
            <a:miter lim="800000"/>
            <a:headEnd/>
            <a:tailEnd/>
          </a:ln>
        </p:spPr>
      </p:pic>
      <p:pic>
        <p:nvPicPr>
          <p:cNvPr id="81926" name="Picture 7"/>
          <p:cNvPicPr>
            <a:picLocks noChangeAspect="1" noChangeArrowheads="1"/>
          </p:cNvPicPr>
          <p:nvPr/>
        </p:nvPicPr>
        <p:blipFill>
          <a:blip r:embed="rId5"/>
          <a:srcRect/>
          <a:stretch>
            <a:fillRect/>
          </a:stretch>
        </p:blipFill>
        <p:spPr bwMode="auto">
          <a:xfrm>
            <a:off x="1447800" y="6019800"/>
            <a:ext cx="1682750" cy="371475"/>
          </a:xfrm>
          <a:prstGeom prst="rect">
            <a:avLst/>
          </a:prstGeom>
          <a:noFill/>
          <a:ln w="9525">
            <a:noFill/>
            <a:miter lim="800000"/>
            <a:headEnd/>
            <a:tailEnd/>
          </a:ln>
        </p:spPr>
      </p:pic>
      <p:pic>
        <p:nvPicPr>
          <p:cNvPr id="81927" name="Picture 8" descr="AMPATH_logo"/>
          <p:cNvPicPr>
            <a:picLocks noChangeAspect="1" noChangeArrowheads="1"/>
          </p:cNvPicPr>
          <p:nvPr/>
        </p:nvPicPr>
        <p:blipFill>
          <a:blip r:embed="rId6"/>
          <a:srcRect/>
          <a:stretch>
            <a:fillRect/>
          </a:stretch>
        </p:blipFill>
        <p:spPr bwMode="auto">
          <a:xfrm>
            <a:off x="3429000" y="5791200"/>
            <a:ext cx="750888" cy="866775"/>
          </a:xfrm>
          <a:prstGeom prst="rect">
            <a:avLst/>
          </a:prstGeom>
          <a:noFill/>
          <a:ln w="9525">
            <a:noFill/>
            <a:miter lim="800000"/>
            <a:headEnd/>
            <a:tailEnd/>
          </a:ln>
        </p:spPr>
      </p:pic>
      <p:pic>
        <p:nvPicPr>
          <p:cNvPr id="81928" name="Picture 9" descr="cenic_logo"/>
          <p:cNvPicPr>
            <a:picLocks noChangeAspect="1" noChangeArrowheads="1"/>
          </p:cNvPicPr>
          <p:nvPr/>
        </p:nvPicPr>
        <p:blipFill>
          <a:blip r:embed="rId7"/>
          <a:srcRect/>
          <a:stretch>
            <a:fillRect/>
          </a:stretch>
        </p:blipFill>
        <p:spPr bwMode="auto">
          <a:xfrm>
            <a:off x="4495800" y="6019800"/>
            <a:ext cx="1227138" cy="528638"/>
          </a:xfrm>
          <a:prstGeom prst="rect">
            <a:avLst/>
          </a:prstGeom>
          <a:noFill/>
          <a:ln w="9525">
            <a:noFill/>
            <a:miter lim="800000"/>
            <a:headEnd/>
            <a:tailEnd/>
          </a:ln>
        </p:spPr>
      </p:pic>
      <p:sp>
        <p:nvSpPr>
          <p:cNvPr id="81929" name="Slide Number Placeholder 9"/>
          <p:cNvSpPr>
            <a:spLocks noGrp="1"/>
          </p:cNvSpPr>
          <p:nvPr>
            <p:ph type="sldNum" sz="quarter" idx="12"/>
          </p:nvPr>
        </p:nvSpPr>
        <p:spPr>
          <a:noFill/>
        </p:spPr>
        <p:txBody>
          <a:bodyPr/>
          <a:lstStyle/>
          <a:p>
            <a:fld id="{1597EF79-B302-5040-BAA6-3B41BA816091}" type="slidenum">
              <a:rPr lang="en-US" smtClean="0">
                <a:latin typeface="Arial" pitchFamily="-111" charset="0"/>
              </a:rPr>
              <a:pPr/>
              <a:t>31</a:t>
            </a:fld>
            <a:endParaRPr lang="en-US" smtClean="0">
              <a:latin typeface="Arial" pitchFamily="-111" charset="0"/>
            </a:endParaRPr>
          </a:p>
        </p:txBody>
      </p:sp>
      <p:pic>
        <p:nvPicPr>
          <p:cNvPr id="81930" name="Picture 1039" descr="WHREN Logo"/>
          <p:cNvPicPr>
            <a:picLocks noChangeAspect="1" noChangeArrowheads="1"/>
          </p:cNvPicPr>
          <p:nvPr/>
        </p:nvPicPr>
        <p:blipFill>
          <a:blip r:embed="rId8"/>
          <a:srcRect/>
          <a:stretch>
            <a:fillRect/>
          </a:stretch>
        </p:blipFill>
        <p:spPr bwMode="auto">
          <a:xfrm>
            <a:off x="4953000" y="1295400"/>
            <a:ext cx="1406525" cy="779463"/>
          </a:xfrm>
          <a:prstGeom prst="rect">
            <a:avLst/>
          </a:prstGeom>
          <a:noFill/>
          <a:ln w="9525">
            <a:noFill/>
            <a:miter lim="800000"/>
            <a:headEnd/>
            <a:tailEnd/>
          </a:ln>
        </p:spPr>
      </p:pic>
      <p:pic>
        <p:nvPicPr>
          <p:cNvPr id="81931" name="Picture 1040" descr="Lila Logo"/>
          <p:cNvPicPr>
            <a:picLocks noChangeAspect="1" noChangeArrowheads="1"/>
          </p:cNvPicPr>
          <p:nvPr/>
        </p:nvPicPr>
        <p:blipFill>
          <a:blip r:embed="rId9"/>
          <a:srcRect/>
          <a:stretch>
            <a:fillRect/>
          </a:stretch>
        </p:blipFill>
        <p:spPr bwMode="auto">
          <a:xfrm>
            <a:off x="6324600" y="1371600"/>
            <a:ext cx="1066800" cy="54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70" name="Picture 23"/>
          <p:cNvPicPr>
            <a:picLocks noChangeAspect="1" noChangeArrowheads="1"/>
          </p:cNvPicPr>
          <p:nvPr/>
        </p:nvPicPr>
        <p:blipFill>
          <a:blip r:embed="rId3"/>
          <a:srcRect/>
          <a:stretch>
            <a:fillRect/>
          </a:stretch>
        </p:blipFill>
        <p:spPr bwMode="auto">
          <a:xfrm>
            <a:off x="4724400" y="3200400"/>
            <a:ext cx="4267200" cy="3300413"/>
          </a:xfrm>
          <a:prstGeom prst="rect">
            <a:avLst/>
          </a:prstGeom>
          <a:noFill/>
          <a:ln w="9525">
            <a:noFill/>
            <a:miter lim="800000"/>
            <a:headEnd/>
            <a:tailEnd/>
          </a:ln>
        </p:spPr>
      </p:pic>
      <p:sp>
        <p:nvSpPr>
          <p:cNvPr id="83971" name="Rectangle 24"/>
          <p:cNvSpPr>
            <a:spLocks noGrp="1" noChangeArrowheads="1"/>
          </p:cNvSpPr>
          <p:nvPr>
            <p:ph type="title"/>
          </p:nvPr>
        </p:nvSpPr>
        <p:spPr>
          <a:xfrm>
            <a:off x="381000" y="1905000"/>
            <a:ext cx="8229600" cy="1143000"/>
          </a:xfrm>
        </p:spPr>
        <p:txBody>
          <a:bodyPr/>
          <a:lstStyle/>
          <a:p>
            <a:pPr algn="l" eaLnBrk="1" hangingPunct="1"/>
            <a:r>
              <a:rPr lang="en-US" sz="3000" b="1" smtClean="0">
                <a:solidFill>
                  <a:srgbClr val="29497E"/>
                </a:solidFill>
                <a:ea typeface="ＭＳ Ｐゴシック" pitchFamily="-111" charset="-128"/>
                <a:cs typeface="ＭＳ Ｐゴシック" pitchFamily="-111" charset="-128"/>
              </a:rPr>
              <a:t>GCB Course: Grid Enablement of Scientific Applications</a:t>
            </a:r>
            <a:br>
              <a:rPr lang="en-US" sz="3000" b="1" smtClean="0">
                <a:solidFill>
                  <a:srgbClr val="29497E"/>
                </a:solidFill>
                <a:ea typeface="ＭＳ Ｐゴシック" pitchFamily="-111" charset="-128"/>
                <a:cs typeface="ＭＳ Ｐゴシック" pitchFamily="-111" charset="-128"/>
              </a:rPr>
            </a:br>
            <a:endParaRPr lang="en-US" smtClean="0">
              <a:ea typeface="ＭＳ Ｐゴシック" pitchFamily="-111" charset="-128"/>
              <a:cs typeface="ＭＳ Ｐゴシック" pitchFamily="-111" charset="-128"/>
            </a:endParaRPr>
          </a:p>
        </p:txBody>
      </p:sp>
      <p:sp>
        <p:nvSpPr>
          <p:cNvPr id="83972" name="Rectangle 25"/>
          <p:cNvSpPr>
            <a:spLocks noGrp="1" noChangeArrowheads="1"/>
          </p:cNvSpPr>
          <p:nvPr>
            <p:ph type="body" sz="half" idx="1"/>
          </p:nvPr>
        </p:nvSpPr>
        <p:spPr>
          <a:xfrm>
            <a:off x="381000" y="2819400"/>
            <a:ext cx="4038600" cy="2895600"/>
          </a:xfrm>
        </p:spPr>
        <p:txBody>
          <a:bodyPr/>
          <a:lstStyle/>
          <a:p>
            <a:pPr eaLnBrk="1" hangingPunct="1">
              <a:lnSpc>
                <a:spcPct val="90000"/>
              </a:lnSpc>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Dr. S. Masoud Sadjadi, Computer Science</a:t>
            </a:r>
          </a:p>
          <a:p>
            <a:pPr eaLnBrk="1" hangingPunct="1">
              <a:lnSpc>
                <a:spcPct val="90000"/>
              </a:lnSpc>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Time of class must be coordinated with Chinese and Brazilian collaborators</a:t>
            </a:r>
          </a:p>
          <a:p>
            <a:pPr eaLnBrk="1" hangingPunct="1">
              <a:lnSpc>
                <a:spcPct val="90000"/>
              </a:lnSpc>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May be early in the morning (7:30 – 10 am) </a:t>
            </a:r>
            <a:r>
              <a:rPr lang="en-US" sz="2000" smtClean="0">
                <a:solidFill>
                  <a:srgbClr val="29497E"/>
                </a:solidFill>
                <a:ea typeface="ＭＳ Ｐゴシック" pitchFamily="-111" charset="-128"/>
                <a:cs typeface="ＭＳ Ｐゴシック" pitchFamily="-111" charset="-128"/>
              </a:rPr>
              <a:t>TBD</a:t>
            </a:r>
          </a:p>
          <a:p>
            <a:pPr eaLnBrk="1" hangingPunct="1">
              <a:lnSpc>
                <a:spcPct val="90000"/>
              </a:lnSpc>
              <a:buSzPct val="75000"/>
              <a:buFont typeface="Wingdings" pitchFamily="-111" charset="2"/>
              <a:buChar char="q"/>
            </a:pPr>
            <a:r>
              <a:rPr lang="en-US" sz="2000" smtClean="0">
                <a:solidFill>
                  <a:srgbClr val="29497E"/>
                </a:solidFill>
                <a:ea typeface="ＭＳ Ｐゴシック" pitchFamily="-111" charset="-128"/>
                <a:cs typeface="ＭＳ Ｐゴシック" pitchFamily="-111" charset="-128"/>
              </a:rPr>
              <a:t>Details on the course curriculum will be presented by Dr. Sadjadi</a:t>
            </a:r>
          </a:p>
          <a:p>
            <a:pPr eaLnBrk="1" hangingPunct="1">
              <a:lnSpc>
                <a:spcPct val="90000"/>
              </a:lnSpc>
              <a:buSzPct val="75000"/>
              <a:buFont typeface="Wingdings" pitchFamily="-111" charset="2"/>
              <a:buChar char="q"/>
            </a:pPr>
            <a:r>
              <a:rPr lang="en-US" sz="2000" smtClean="0">
                <a:solidFill>
                  <a:srgbClr val="29497E"/>
                </a:solidFill>
                <a:ea typeface="ＭＳ Ｐゴシック" pitchFamily="-111" charset="-128"/>
                <a:cs typeface="ＭＳ Ｐゴシック" pitchFamily="-111" charset="-128"/>
              </a:rPr>
              <a:t>e-Science applications slides follow…</a:t>
            </a:r>
            <a:endParaRPr lang="en-US" sz="2400" smtClean="0">
              <a:solidFill>
                <a:srgbClr val="29497E"/>
              </a:solidFill>
              <a:ea typeface="ＭＳ Ｐゴシック" pitchFamily="-111" charset="-128"/>
              <a:cs typeface="ＭＳ Ｐゴシック" pitchFamily="-111" charset="-128"/>
            </a:endParaRPr>
          </a:p>
          <a:p>
            <a:pPr lvl="1" eaLnBrk="1" hangingPunct="1">
              <a:lnSpc>
                <a:spcPct val="90000"/>
              </a:lnSpc>
            </a:pPr>
            <a:endParaRPr lang="en-US">
              <a:solidFill>
                <a:srgbClr val="29497E"/>
              </a:solidFill>
            </a:endParaRPr>
          </a:p>
          <a:p>
            <a:pPr eaLnBrk="1" hangingPunct="1">
              <a:lnSpc>
                <a:spcPct val="90000"/>
              </a:lnSpc>
            </a:pPr>
            <a:endParaRPr lang="en-US" sz="320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6019"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6020" name="Rectangle 4"/>
          <p:cNvSpPr>
            <a:spLocks noChangeArrowheads="1"/>
          </p:cNvSpPr>
          <p:nvPr/>
        </p:nvSpPr>
        <p:spPr bwMode="auto">
          <a:xfrm>
            <a:off x="6705600" y="1447800"/>
            <a:ext cx="2286000" cy="304800"/>
          </a:xfrm>
          <a:prstGeom prst="rect">
            <a:avLst/>
          </a:prstGeom>
          <a:noFill/>
          <a:ln w="9525">
            <a:noFill/>
            <a:miter lim="800000"/>
            <a:headEnd/>
            <a:tailEnd/>
          </a:ln>
        </p:spPr>
        <p:txBody>
          <a:bodyPr>
            <a:prstTxWarp prst="textNoShape">
              <a:avLst/>
            </a:prstTxWarp>
            <a:spAutoFit/>
          </a:bodyPr>
          <a:lstStyle/>
          <a:p>
            <a:r>
              <a:rPr lang="en-US" sz="1400">
                <a:solidFill>
                  <a:schemeClr val="accent2"/>
                </a:solidFill>
                <a:hlinkClick r:id="rId4"/>
              </a:rPr>
              <a:t>http://www.chepreo.org</a:t>
            </a:r>
            <a:r>
              <a:rPr lang="en-US" sz="2400">
                <a:solidFill>
                  <a:schemeClr val="accent2"/>
                </a:solidFill>
              </a:rPr>
              <a:t> </a:t>
            </a:r>
          </a:p>
        </p:txBody>
      </p:sp>
      <p:sp>
        <p:nvSpPr>
          <p:cNvPr id="86021" name="Rectangle 5"/>
          <p:cNvSpPr>
            <a:spLocks noChangeArrowheads="1"/>
          </p:cNvSpPr>
          <p:nvPr/>
        </p:nvSpPr>
        <p:spPr bwMode="auto">
          <a:xfrm>
            <a:off x="4419600" y="1752600"/>
            <a:ext cx="4724400" cy="2308225"/>
          </a:xfrm>
          <a:prstGeom prst="rect">
            <a:avLst/>
          </a:prstGeom>
          <a:noFill/>
          <a:ln w="9525">
            <a:noFill/>
            <a:miter lim="800000"/>
            <a:headEnd/>
            <a:tailEnd/>
          </a:ln>
        </p:spPr>
        <p:txBody>
          <a:bodyPr>
            <a:prstTxWarp prst="textNoShape">
              <a:avLst/>
            </a:prstTxWarp>
            <a:spAutoFit/>
          </a:bodyPr>
          <a:lstStyle/>
          <a:p>
            <a:r>
              <a:rPr lang="en-US" sz="2400">
                <a:solidFill>
                  <a:srgbClr val="29497E"/>
                </a:solidFill>
              </a:rPr>
              <a:t>An integrated program of research, network infrastructure development, and education and outreach at one of the largest minority schools in the US</a:t>
            </a:r>
          </a:p>
        </p:txBody>
      </p:sp>
      <p:graphicFrame>
        <p:nvGraphicFramePr>
          <p:cNvPr id="86018" name="Object 2"/>
          <p:cNvGraphicFramePr>
            <a:graphicFrameLocks noChangeAspect="1"/>
          </p:cNvGraphicFramePr>
          <p:nvPr>
            <p:ph idx="1"/>
          </p:nvPr>
        </p:nvGraphicFramePr>
        <p:xfrm>
          <a:off x="3962400" y="152400"/>
          <a:ext cx="1279525" cy="1295400"/>
        </p:xfrm>
        <a:graphic>
          <a:graphicData uri="http://schemas.openxmlformats.org/presentationml/2006/ole">
            <p:oleObj spid="_x0000_s86018" r:id="rId5" imgW="1504762" imgH="1523810" progId="">
              <p:embed/>
            </p:oleObj>
          </a:graphicData>
        </a:graphic>
      </p:graphicFrame>
      <p:sp>
        <p:nvSpPr>
          <p:cNvPr id="449546" name="Rectangle 10"/>
          <p:cNvSpPr>
            <a:spLocks noGrp="1" noChangeArrowheads="1"/>
          </p:cNvSpPr>
          <p:nvPr>
            <p:ph type="body" idx="4294967295"/>
          </p:nvPr>
        </p:nvSpPr>
        <p:spPr>
          <a:xfrm>
            <a:off x="0" y="3962400"/>
            <a:ext cx="8229600" cy="2514600"/>
          </a:xfrm>
        </p:spPr>
        <p:txBody>
          <a:bodyPr>
            <a:normAutofit fontScale="92500"/>
          </a:bodyPr>
          <a:lstStyle/>
          <a:p>
            <a:pPr>
              <a:lnSpc>
                <a:spcPct val="90000"/>
              </a:lnSpc>
              <a:spcBef>
                <a:spcPct val="0"/>
              </a:spcBef>
              <a:defRPr/>
            </a:pPr>
            <a:r>
              <a:rPr lang="en-US" sz="2000" dirty="0">
                <a:solidFill>
                  <a:srgbClr val="29497E"/>
                </a:solidFill>
                <a:ea typeface="+mn-ea"/>
                <a:cs typeface="+mn-cs"/>
              </a:rPr>
              <a:t>Supports Brazil’s and South America’s access to Tier2s and Tier1s in the U.S. and to CERN</a:t>
            </a:r>
          </a:p>
          <a:p>
            <a:pPr>
              <a:lnSpc>
                <a:spcPct val="90000"/>
              </a:lnSpc>
              <a:spcBef>
                <a:spcPct val="0"/>
              </a:spcBef>
              <a:defRPr/>
            </a:pPr>
            <a:r>
              <a:rPr lang="en-US" sz="2000" dirty="0">
                <a:solidFill>
                  <a:srgbClr val="29497E"/>
                </a:solidFill>
                <a:ea typeface="+mn-ea"/>
                <a:cs typeface="+mn-cs"/>
              </a:rPr>
              <a:t>Collaboration with Florida State University (FSU), the University of Florida (UF), the California Institute of Technology (Caltech)</a:t>
            </a:r>
          </a:p>
          <a:p>
            <a:pPr>
              <a:lnSpc>
                <a:spcPct val="90000"/>
              </a:lnSpc>
              <a:spcBef>
                <a:spcPct val="0"/>
              </a:spcBef>
              <a:defRPr/>
            </a:pPr>
            <a:r>
              <a:rPr lang="en-US" sz="2000" dirty="0">
                <a:solidFill>
                  <a:srgbClr val="29497E"/>
                </a:solidFill>
                <a:ea typeface="+mn-ea"/>
                <a:cs typeface="+mn-cs"/>
              </a:rPr>
              <a:t>Leverages IRNC WHREN-LILA infrastructure to support data-intensive science from High-Energy Physics and Astronomy communities</a:t>
            </a:r>
          </a:p>
          <a:p>
            <a:pPr>
              <a:lnSpc>
                <a:spcPct val="90000"/>
              </a:lnSpc>
              <a:spcBef>
                <a:spcPct val="0"/>
              </a:spcBef>
              <a:defRPr/>
            </a:pPr>
            <a:r>
              <a:rPr lang="en-US" sz="2000" dirty="0">
                <a:solidFill>
                  <a:srgbClr val="29497E"/>
                </a:solidFill>
                <a:ea typeface="+mn-ea"/>
                <a:cs typeface="+mn-cs"/>
              </a:rPr>
              <a:t>Collaborations with Open Science Grid, </a:t>
            </a:r>
            <a:r>
              <a:rPr lang="en-US" sz="2000" dirty="0" err="1">
                <a:solidFill>
                  <a:srgbClr val="29497E"/>
                </a:solidFill>
                <a:ea typeface="+mn-ea"/>
                <a:cs typeface="+mn-cs"/>
              </a:rPr>
              <a:t>GridUNESP</a:t>
            </a:r>
            <a:r>
              <a:rPr lang="en-US" sz="2000" dirty="0">
                <a:solidFill>
                  <a:srgbClr val="29497E"/>
                </a:solidFill>
                <a:ea typeface="+mn-ea"/>
                <a:cs typeface="+mn-cs"/>
              </a:rPr>
              <a:t>, </a:t>
            </a:r>
            <a:r>
              <a:rPr lang="en-US" sz="2000" dirty="0" err="1">
                <a:solidFill>
                  <a:srgbClr val="29497E"/>
                </a:solidFill>
                <a:ea typeface="+mn-ea"/>
                <a:cs typeface="+mn-cs"/>
              </a:rPr>
              <a:t>Kyatera</a:t>
            </a:r>
            <a:r>
              <a:rPr lang="en-US" sz="2000" dirty="0">
                <a:solidFill>
                  <a:srgbClr val="29497E"/>
                </a:solidFill>
                <a:ea typeface="+mn-ea"/>
                <a:cs typeface="+mn-cs"/>
              </a:rPr>
              <a:t>, </a:t>
            </a:r>
            <a:r>
              <a:rPr lang="en-US" sz="2000" dirty="0" err="1">
                <a:solidFill>
                  <a:srgbClr val="29497E"/>
                </a:solidFill>
                <a:ea typeface="+mn-ea"/>
                <a:cs typeface="+mn-cs"/>
              </a:rPr>
              <a:t>UltraLight</a:t>
            </a:r>
            <a:r>
              <a:rPr lang="en-US" sz="2000" dirty="0">
                <a:solidFill>
                  <a:srgbClr val="29497E"/>
                </a:solidFill>
                <a:ea typeface="+mn-ea"/>
                <a:cs typeface="+mn-cs"/>
              </a:rPr>
              <a:t> and others to enable data intensive science in the western hemisphere</a:t>
            </a:r>
            <a:endParaRPr lang="en-US" dirty="0">
              <a:solidFill>
                <a:srgbClr val="29497E"/>
              </a:solidFill>
              <a:ea typeface="+mn-ea"/>
              <a:cs typeface="+mn-cs"/>
            </a:endParaRPr>
          </a:p>
        </p:txBody>
      </p:sp>
      <p:pic>
        <p:nvPicPr>
          <p:cNvPr id="86023" name="Picture 11"/>
          <p:cNvPicPr>
            <a:picLocks noChangeAspect="1" noChangeArrowheads="1"/>
          </p:cNvPicPr>
          <p:nvPr/>
        </p:nvPicPr>
        <p:blipFill>
          <a:blip r:embed="rId6"/>
          <a:srcRect/>
          <a:stretch>
            <a:fillRect/>
          </a:stretch>
        </p:blipFill>
        <p:spPr bwMode="auto">
          <a:xfrm>
            <a:off x="381000" y="1676400"/>
            <a:ext cx="3657600" cy="2162175"/>
          </a:xfrm>
          <a:prstGeom prst="rect">
            <a:avLst/>
          </a:prstGeom>
          <a:noFill/>
          <a:ln w="9525">
            <a:noFill/>
            <a:miter lim="800000"/>
            <a:headEnd/>
            <a:tailEnd/>
          </a:ln>
        </p:spPr>
      </p:pic>
      <p:pic>
        <p:nvPicPr>
          <p:cNvPr id="86024" name="Picture 12" descr="nsf"/>
          <p:cNvPicPr>
            <a:picLocks noChangeAspect="1" noChangeArrowheads="1"/>
          </p:cNvPicPr>
          <p:nvPr/>
        </p:nvPicPr>
        <p:blipFill>
          <a:blip r:embed="rId7"/>
          <a:srcRect/>
          <a:stretch>
            <a:fillRect/>
          </a:stretch>
        </p:blipFill>
        <p:spPr bwMode="auto">
          <a:xfrm>
            <a:off x="457200" y="381000"/>
            <a:ext cx="857250" cy="866775"/>
          </a:xfrm>
          <a:prstGeom prst="rect">
            <a:avLst/>
          </a:prstGeom>
          <a:noFill/>
          <a:ln w="9525">
            <a:noFill/>
            <a:miter lim="800000"/>
            <a:headEnd/>
            <a:tailEnd/>
          </a:ln>
        </p:spPr>
      </p:pic>
      <p:sp>
        <p:nvSpPr>
          <p:cNvPr id="86025" name="Slide Number Placeholder 11"/>
          <p:cNvSpPr>
            <a:spLocks noGrp="1"/>
          </p:cNvSpPr>
          <p:nvPr>
            <p:ph type="sldNum" sz="quarter" idx="12"/>
          </p:nvPr>
        </p:nvSpPr>
        <p:spPr>
          <a:noFill/>
        </p:spPr>
        <p:txBody>
          <a:bodyPr/>
          <a:lstStyle/>
          <a:p>
            <a:fld id="{36E37726-6B94-AC42-AF5A-DEBC18559CA9}" type="slidenum">
              <a:rPr lang="en-US" smtClean="0">
                <a:latin typeface="Arial" pitchFamily="-111" charset="0"/>
              </a:rPr>
              <a:pPr/>
              <a:t>33</a:t>
            </a:fld>
            <a:endParaRPr lang="en-US" smtClean="0">
              <a:latin typeface="Arial" pitchFamily="-11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95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9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9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6"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381000" y="1295400"/>
            <a:ext cx="8305800" cy="712788"/>
          </a:xfrm>
        </p:spPr>
        <p:txBody>
          <a:bodyPr/>
          <a:lstStyle/>
          <a:p>
            <a:r>
              <a:rPr lang="en-US" sz="2400" b="1">
                <a:solidFill>
                  <a:srgbClr val="29497E"/>
                </a:solidFill>
                <a:ea typeface="ＭＳ Ｐゴシック" pitchFamily="-111" charset="-128"/>
                <a:cs typeface="ＭＳ Ｐゴシック" pitchFamily="-111" charset="-128"/>
              </a:rPr>
              <a:t>Electronic Very-Long-Baseline Interferometry (eVLBI)</a:t>
            </a:r>
            <a:r>
              <a:rPr lang="en-US" sz="2800" b="1">
                <a:solidFill>
                  <a:srgbClr val="29497E"/>
                </a:solidFill>
                <a:ea typeface="ＭＳ Ｐゴシック" pitchFamily="-111" charset="-128"/>
                <a:cs typeface="ＭＳ Ｐゴシック" pitchFamily="-111" charset="-128"/>
              </a:rPr>
              <a:t> </a:t>
            </a:r>
          </a:p>
        </p:txBody>
      </p:sp>
      <p:sp>
        <p:nvSpPr>
          <p:cNvPr id="88068" name="Rectangle 3"/>
          <p:cNvSpPr>
            <a:spLocks noGrp="1" noChangeArrowheads="1"/>
          </p:cNvSpPr>
          <p:nvPr>
            <p:ph idx="1"/>
          </p:nvPr>
        </p:nvSpPr>
        <p:spPr>
          <a:xfrm>
            <a:off x="152400" y="1981200"/>
            <a:ext cx="5334000" cy="4572000"/>
          </a:xfrm>
        </p:spPr>
        <p:txBody>
          <a:bodyPr/>
          <a:lstStyle/>
          <a:p>
            <a:pPr marL="293688" indent="-293688">
              <a:lnSpc>
                <a:spcPct val="90000"/>
              </a:lnSpc>
            </a:pPr>
            <a:r>
              <a:rPr lang="en-US" sz="2400">
                <a:solidFill>
                  <a:srgbClr val="29497E"/>
                </a:solidFill>
                <a:ea typeface="ＭＳ Ｐゴシック" pitchFamily="-111" charset="-128"/>
                <a:cs typeface="ＭＳ Ｐゴシック" pitchFamily="-111" charset="-128"/>
              </a:rPr>
              <a:t>Astronomers collect data about a star from many different earth based antennae and send the data to a specialized computer for analysis on a 24x7 basis.</a:t>
            </a:r>
          </a:p>
          <a:p>
            <a:pPr marL="630238" lvl="1" indent="-168275">
              <a:lnSpc>
                <a:spcPct val="90000"/>
              </a:lnSpc>
            </a:pPr>
            <a:r>
              <a:rPr lang="en-US" sz="2000">
                <a:solidFill>
                  <a:srgbClr val="29497E"/>
                </a:solidFill>
              </a:rPr>
              <a:t>Previously via tape and truck</a:t>
            </a:r>
          </a:p>
          <a:p>
            <a:pPr marL="630238" lvl="1" indent="-168275">
              <a:lnSpc>
                <a:spcPct val="90000"/>
              </a:lnSpc>
            </a:pPr>
            <a:r>
              <a:rPr lang="en-US" sz="2000">
                <a:solidFill>
                  <a:srgbClr val="29497E"/>
                </a:solidFill>
              </a:rPr>
              <a:t>Limited number of ‘campaigns’ per year</a:t>
            </a:r>
          </a:p>
          <a:p>
            <a:pPr marL="630238" lvl="1" indent="-168275">
              <a:lnSpc>
                <a:spcPct val="90000"/>
              </a:lnSpc>
            </a:pPr>
            <a:r>
              <a:rPr lang="en-US" sz="2000">
                <a:solidFill>
                  <a:srgbClr val="29497E"/>
                </a:solidFill>
              </a:rPr>
              <a:t>Network may fundamentally change the science</a:t>
            </a:r>
          </a:p>
          <a:p>
            <a:pPr marL="293688" indent="-293688">
              <a:lnSpc>
                <a:spcPct val="90000"/>
              </a:lnSpc>
            </a:pPr>
            <a:endParaRPr lang="en-US">
              <a:ea typeface="ＭＳ Ｐゴシック" pitchFamily="-111" charset="-128"/>
              <a:cs typeface="ＭＳ Ｐゴシック" pitchFamily="-111" charset="-128"/>
            </a:endParaRPr>
          </a:p>
        </p:txBody>
      </p:sp>
      <p:graphicFrame>
        <p:nvGraphicFramePr>
          <p:cNvPr id="88066" name="Object 2"/>
          <p:cNvGraphicFramePr>
            <a:graphicFrameLocks noChangeAspect="1"/>
          </p:cNvGraphicFramePr>
          <p:nvPr/>
        </p:nvGraphicFramePr>
        <p:xfrm>
          <a:off x="5638800" y="2895600"/>
          <a:ext cx="3276600" cy="2309813"/>
        </p:xfrm>
        <a:graphic>
          <a:graphicData uri="http://schemas.openxmlformats.org/presentationml/2006/ole">
            <p:oleObj spid="_x0000_s88066" name="Photo Editor Photo" r:id="rId4" imgW="4458322" imgH="3486637" progId="">
              <p:embed/>
            </p:oleObj>
          </a:graphicData>
        </a:graphic>
      </p:graphicFrame>
      <p:sp>
        <p:nvSpPr>
          <p:cNvPr id="88069" name="Slide Number Placeholder 5"/>
          <p:cNvSpPr>
            <a:spLocks noGrp="1"/>
          </p:cNvSpPr>
          <p:nvPr>
            <p:ph type="sldNum" sz="quarter" idx="12"/>
          </p:nvPr>
        </p:nvSpPr>
        <p:spPr>
          <a:noFill/>
        </p:spPr>
        <p:txBody>
          <a:bodyPr/>
          <a:lstStyle/>
          <a:p>
            <a:fld id="{37DCC277-5B01-3D4B-AE5A-CBEB41E3FA17}" type="slidenum">
              <a:rPr lang="en-US" smtClean="0">
                <a:latin typeface="Arial" pitchFamily="-111" charset="0"/>
              </a:rPr>
              <a:pPr/>
              <a:t>34</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1600200"/>
            <a:ext cx="4572000" cy="990600"/>
          </a:xfrm>
        </p:spPr>
        <p:txBody>
          <a:bodyPr>
            <a:normAutofit fontScale="90000"/>
          </a:bodyPr>
          <a:lstStyle/>
          <a:p>
            <a:pPr>
              <a:defRPr/>
            </a:pPr>
            <a:r>
              <a:rPr lang="en-US" sz="2800" dirty="0">
                <a:solidFill>
                  <a:srgbClr val="29497E"/>
                </a:solidFill>
                <a:ea typeface="+mj-ea"/>
                <a:cs typeface="+mj-cs"/>
              </a:rPr>
              <a:t>Real-time collaboration between students, teachers, researchers, clinicians</a:t>
            </a:r>
          </a:p>
        </p:txBody>
      </p:sp>
      <p:pic>
        <p:nvPicPr>
          <p:cNvPr id="92163" name="Picture 3"/>
          <p:cNvPicPr>
            <a:picLocks noChangeAspect="1" noChangeArrowheads="1"/>
          </p:cNvPicPr>
          <p:nvPr/>
        </p:nvPicPr>
        <p:blipFill>
          <a:blip r:embed="rId3"/>
          <a:srcRect/>
          <a:stretch>
            <a:fillRect/>
          </a:stretch>
        </p:blipFill>
        <p:spPr bwMode="auto">
          <a:xfrm>
            <a:off x="0" y="2951163"/>
            <a:ext cx="4876800" cy="3906837"/>
          </a:xfrm>
          <a:prstGeom prst="rect">
            <a:avLst/>
          </a:prstGeom>
          <a:noFill/>
          <a:ln w="9525">
            <a:noFill/>
            <a:miter lim="800000"/>
            <a:headEnd/>
            <a:tailEnd/>
          </a:ln>
        </p:spPr>
      </p:pic>
      <p:pic>
        <p:nvPicPr>
          <p:cNvPr id="92164" name="Picture 4" descr="S02-8093, ovary, high grade serous carcinoma, frozen section, 2"/>
          <p:cNvPicPr>
            <a:picLocks noChangeAspect="1" noChangeArrowheads="1"/>
          </p:cNvPicPr>
          <p:nvPr/>
        </p:nvPicPr>
        <p:blipFill>
          <a:blip r:embed="rId4">
            <a:lum contrast="12000"/>
          </a:blip>
          <a:srcRect/>
          <a:stretch>
            <a:fillRect/>
          </a:stretch>
        </p:blipFill>
        <p:spPr bwMode="auto">
          <a:xfrm>
            <a:off x="4953000" y="0"/>
            <a:ext cx="2971800" cy="2228850"/>
          </a:xfrm>
          <a:prstGeom prst="rect">
            <a:avLst/>
          </a:prstGeom>
          <a:noFill/>
          <a:ln w="9525">
            <a:noFill/>
            <a:miter lim="800000"/>
            <a:headEnd/>
            <a:tailEnd/>
          </a:ln>
        </p:spPr>
      </p:pic>
      <p:pic>
        <p:nvPicPr>
          <p:cNvPr id="92165" name="Picture 5" descr="S01-5012, uterus, papillary serous adenocarcinoma 20X"/>
          <p:cNvPicPr>
            <a:picLocks noChangeAspect="1" noChangeArrowheads="1"/>
          </p:cNvPicPr>
          <p:nvPr/>
        </p:nvPicPr>
        <p:blipFill>
          <a:blip r:embed="rId5">
            <a:lum bright="-12000" contrast="12000"/>
          </a:blip>
          <a:srcRect/>
          <a:stretch>
            <a:fillRect/>
          </a:stretch>
        </p:blipFill>
        <p:spPr bwMode="auto">
          <a:xfrm>
            <a:off x="6324600" y="1752600"/>
            <a:ext cx="2819400" cy="2114550"/>
          </a:xfrm>
          <a:prstGeom prst="rect">
            <a:avLst/>
          </a:prstGeom>
          <a:noFill/>
          <a:ln w="9525">
            <a:noFill/>
            <a:miter lim="800000"/>
            <a:headEnd/>
            <a:tailEnd/>
          </a:ln>
        </p:spPr>
      </p:pic>
      <p:sp>
        <p:nvSpPr>
          <p:cNvPr id="92166" name="Rectangle 6"/>
          <p:cNvSpPr>
            <a:spLocks noChangeArrowheads="1"/>
          </p:cNvSpPr>
          <p:nvPr/>
        </p:nvSpPr>
        <p:spPr bwMode="auto">
          <a:xfrm>
            <a:off x="5105400" y="4648200"/>
            <a:ext cx="4038600" cy="990600"/>
          </a:xfrm>
          <a:prstGeom prst="rect">
            <a:avLst/>
          </a:prstGeom>
          <a:noFill/>
          <a:ln w="9525">
            <a:noFill/>
            <a:miter lim="800000"/>
            <a:headEnd/>
            <a:tailEnd/>
          </a:ln>
        </p:spPr>
        <p:txBody>
          <a:bodyPr anchor="ctr">
            <a:prstTxWarp prst="textNoShape">
              <a:avLst/>
            </a:prstTxWarp>
          </a:bodyPr>
          <a:lstStyle/>
          <a:p>
            <a:pPr>
              <a:buFontTx/>
              <a:buChar char="•"/>
            </a:pPr>
            <a:r>
              <a:rPr lang="en-US" sz="2800" b="0">
                <a:solidFill>
                  <a:srgbClr val="29497E"/>
                </a:solidFill>
                <a:ea typeface="ＭＳ Ｐゴシック" pitchFamily="-111" charset="-128"/>
                <a:cs typeface="ＭＳ Ｐゴシック" pitchFamily="-111" charset="-128"/>
              </a:rPr>
              <a:t>Beyond video-conferencing:  pathologists share images in real-time</a:t>
            </a:r>
            <a:br>
              <a:rPr lang="en-US" sz="2800" b="0">
                <a:solidFill>
                  <a:srgbClr val="29497E"/>
                </a:solidFill>
                <a:ea typeface="ＭＳ Ｐゴシック" pitchFamily="-111" charset="-128"/>
                <a:cs typeface="ＭＳ Ｐゴシック" pitchFamily="-111" charset="-128"/>
              </a:rPr>
            </a:br>
            <a:r>
              <a:rPr lang="en-US" sz="2800" b="0">
                <a:solidFill>
                  <a:srgbClr val="29497E"/>
                </a:solidFill>
                <a:ea typeface="ＭＳ Ｐゴシック" pitchFamily="-111" charset="-128"/>
                <a:cs typeface="ＭＳ Ｐゴシック" pitchFamily="-111" charset="-128"/>
              </a:rPr>
              <a:t>  requires high-quality images</a:t>
            </a:r>
          </a:p>
        </p:txBody>
      </p:sp>
      <p:sp>
        <p:nvSpPr>
          <p:cNvPr id="92167" name="Date Placeholder 6"/>
          <p:cNvSpPr>
            <a:spLocks noGrp="1"/>
          </p:cNvSpPr>
          <p:nvPr>
            <p:ph type="dt" sz="quarter" idx="10"/>
          </p:nvPr>
        </p:nvSpPr>
        <p:spPr>
          <a:noFill/>
        </p:spPr>
        <p:txBody>
          <a:bodyPr/>
          <a:lstStyle/>
          <a:p>
            <a:r>
              <a:rPr lang="en-US" smtClean="0">
                <a:latin typeface="Arial" pitchFamily="-111" charset="0"/>
              </a:rPr>
              <a:t>07/24/08</a:t>
            </a:r>
          </a:p>
        </p:txBody>
      </p:sp>
      <p:sp>
        <p:nvSpPr>
          <p:cNvPr id="92168" name="Slide Number Placeholder 7"/>
          <p:cNvSpPr>
            <a:spLocks noGrp="1"/>
          </p:cNvSpPr>
          <p:nvPr>
            <p:ph type="sldNum" sz="quarter" idx="12"/>
          </p:nvPr>
        </p:nvSpPr>
        <p:spPr>
          <a:noFill/>
        </p:spPr>
        <p:txBody>
          <a:bodyPr/>
          <a:lstStyle/>
          <a:p>
            <a:fld id="{02A812D4-DEEA-0E4D-A0C0-96ED34F72C57}" type="slidenum">
              <a:rPr lang="en-US" smtClean="0">
                <a:latin typeface="Arial" pitchFamily="-111" charset="0"/>
              </a:rPr>
              <a:pPr/>
              <a:t>35</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219200"/>
            <a:ext cx="4876800" cy="584200"/>
          </a:xfrm>
        </p:spPr>
        <p:txBody>
          <a:bodyPr lIns="0" tIns="0" rIns="0" bIns="0" anchor="t">
            <a:normAutofit fontScale="90000"/>
          </a:bodyPr>
          <a:lstStyle/>
          <a:p>
            <a:pPr defTabSz="457200">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29497E"/>
                </a:solidFill>
                <a:ea typeface="+mj-ea"/>
                <a:cs typeface="+mj-cs"/>
              </a:rPr>
              <a:t>Music Master Classes</a:t>
            </a:r>
          </a:p>
        </p:txBody>
      </p:sp>
      <p:sp>
        <p:nvSpPr>
          <p:cNvPr id="57347" name="Rectangle 3"/>
          <p:cNvSpPr>
            <a:spLocks noGrp="1" noChangeArrowheads="1"/>
          </p:cNvSpPr>
          <p:nvPr>
            <p:ph idx="1"/>
          </p:nvPr>
        </p:nvSpPr>
        <p:spPr>
          <a:xfrm>
            <a:off x="0" y="1905000"/>
            <a:ext cx="5257800" cy="4116388"/>
          </a:xfrm>
        </p:spPr>
        <p:txBody>
          <a:bodyPr lIns="0" tIns="0" rIns="0" bIns="0">
            <a:normAutofit fontScale="92500" lnSpcReduction="10000"/>
          </a:bodyPr>
          <a:lstStyle/>
          <a:p>
            <a:pPr marL="288925" indent="-288925" defTabSz="457200">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29497E"/>
                </a:solidFill>
                <a:ea typeface="+mn-ea"/>
                <a:cs typeface="+mn-cs"/>
              </a:rPr>
              <a:t>Catering to the needs of musicians </a:t>
            </a:r>
          </a:p>
          <a:p>
            <a:pPr marL="744538" lvl="1" indent="-290513" defTabSz="457200">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29497E"/>
                </a:solidFill>
              </a:rPr>
              <a:t>High fidelity video and audio via MPEG2</a:t>
            </a:r>
          </a:p>
          <a:p>
            <a:pPr marL="744538" lvl="1" indent="-29051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29497E"/>
                </a:solidFill>
              </a:rPr>
              <a:t>Optimized for latency, audio/video synchronization</a:t>
            </a:r>
          </a:p>
          <a:p>
            <a:pPr marL="288925" indent="-288925"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29497E"/>
                </a:solidFill>
                <a:ea typeface="+mn-ea"/>
                <a:cs typeface="+mn-cs"/>
              </a:rPr>
              <a:t>Connecting Oklahoma with the New World Symphony in Miami, Florida</a:t>
            </a:r>
          </a:p>
          <a:p>
            <a:pPr marL="744538" lvl="1" indent="-29051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29497E"/>
                </a:solidFill>
              </a:rPr>
              <a:t>Removing physical distance as the reason why a student and instructor cannot interact</a:t>
            </a:r>
          </a:p>
        </p:txBody>
      </p:sp>
      <p:pic>
        <p:nvPicPr>
          <p:cNvPr id="98308" name="Picture 7"/>
          <p:cNvPicPr>
            <a:picLocks noChangeAspect="1" noChangeArrowheads="1"/>
          </p:cNvPicPr>
          <p:nvPr/>
        </p:nvPicPr>
        <p:blipFill>
          <a:blip r:embed="rId3"/>
          <a:srcRect/>
          <a:stretch>
            <a:fillRect/>
          </a:stretch>
        </p:blipFill>
        <p:spPr bwMode="auto">
          <a:xfrm>
            <a:off x="5562600" y="1447800"/>
            <a:ext cx="3352800" cy="2362200"/>
          </a:xfrm>
          <a:prstGeom prst="rect">
            <a:avLst/>
          </a:prstGeom>
          <a:noFill/>
          <a:ln w="9525">
            <a:noFill/>
            <a:miter lim="800000"/>
            <a:headEnd/>
            <a:tailEnd/>
          </a:ln>
        </p:spPr>
      </p:pic>
      <p:grpSp>
        <p:nvGrpSpPr>
          <p:cNvPr id="98309" name="Group 8"/>
          <p:cNvGrpSpPr>
            <a:grpSpLocks/>
          </p:cNvGrpSpPr>
          <p:nvPr/>
        </p:nvGrpSpPr>
        <p:grpSpPr bwMode="auto">
          <a:xfrm>
            <a:off x="5562600" y="3962400"/>
            <a:ext cx="3352800" cy="2362200"/>
            <a:chOff x="3504" y="2496"/>
            <a:chExt cx="2112" cy="1488"/>
          </a:xfrm>
        </p:grpSpPr>
        <p:sp>
          <p:nvSpPr>
            <p:cNvPr id="98311" name="AutoShape 9"/>
            <p:cNvSpPr>
              <a:spLocks noChangeArrowheads="1"/>
            </p:cNvSpPr>
            <p:nvPr/>
          </p:nvSpPr>
          <p:spPr bwMode="auto">
            <a:xfrm>
              <a:off x="3504" y="2496"/>
              <a:ext cx="2112" cy="1488"/>
            </a:xfrm>
            <a:prstGeom prst="roundRect">
              <a:avLst>
                <a:gd name="adj" fmla="val 65"/>
              </a:avLst>
            </a:prstGeom>
            <a:noFill/>
            <a:ln w="9525">
              <a:noFill/>
              <a:round/>
              <a:headEnd/>
              <a:tailEnd/>
            </a:ln>
          </p:spPr>
          <p:txBody>
            <a:bodyPr wrap="none" anchor="ctr">
              <a:prstTxWarp prst="textNoShape">
                <a:avLst/>
              </a:prstTxWarp>
            </a:bodyPr>
            <a:lstStyle/>
            <a:p>
              <a:endParaRPr lang="en-US"/>
            </a:p>
          </p:txBody>
        </p:sp>
        <p:sp>
          <p:nvSpPr>
            <p:cNvPr id="98312" name="Text Box 10"/>
            <p:cNvSpPr txBox="1">
              <a:spLocks noChangeArrowheads="1"/>
            </p:cNvSpPr>
            <p:nvPr/>
          </p:nvSpPr>
          <p:spPr bwMode="auto">
            <a:xfrm>
              <a:off x="3504" y="2496"/>
              <a:ext cx="2112" cy="1424"/>
            </a:xfrm>
            <a:prstGeom prst="rect">
              <a:avLst/>
            </a:prstGeom>
            <a:noFill/>
            <a:ln w="9525">
              <a:noFill/>
              <a:miter lim="800000"/>
              <a:headEnd/>
              <a:tailEnd/>
            </a:ln>
          </p:spPr>
          <p:txBody>
            <a:bodyPr lIns="0" tIns="0" rIns="0" bIns="0">
              <a:prstTxWarp prst="textNoShape">
                <a:avLst/>
              </a:prstTxWarp>
              <a:spAutoFit/>
            </a:bodyPr>
            <a:lstStyle/>
            <a:p>
              <a:pPr marL="288925" indent="-288925" eaLnBrk="0" hangingPunct="0">
                <a:lnSpc>
                  <a:spcPct val="93000"/>
                </a:lnSpc>
                <a:spcBef>
                  <a:spcPts val="750"/>
                </a:spcBef>
                <a:buClr>
                  <a:srgbClr val="FF0000"/>
                </a:buClr>
                <a:buSzPct val="100000"/>
                <a:buFont typeface="Arial" pitchFamily="-111" charset="0"/>
                <a:buNone/>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pPr>
              <a:r>
                <a:rPr lang="en-GB" sz="2000">
                  <a:solidFill>
                    <a:srgbClr val="29497E"/>
                  </a:solidFill>
                </a:rPr>
                <a:t>Showcases:</a:t>
              </a:r>
            </a:p>
            <a:p>
              <a:pPr marL="288925" indent="-288925" eaLnBrk="0" hangingPunct="0">
                <a:lnSpc>
                  <a:spcPct val="90000"/>
                </a:lnSpc>
                <a:spcBef>
                  <a:spcPts val="750"/>
                </a:spcBef>
                <a:buClr>
                  <a:srgbClr val="FF0000"/>
                </a:buClr>
                <a:buSzPct val="100000"/>
                <a:buFont typeface="Arial" pitchFamily="-111" charset="0"/>
                <a:buChar char="•"/>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pPr>
              <a:r>
                <a:rPr lang="en-GB" sz="2000">
                  <a:solidFill>
                    <a:srgbClr val="29497E"/>
                  </a:solidFill>
                </a:rPr>
                <a:t>Distance Teaching and Learning</a:t>
              </a:r>
            </a:p>
            <a:p>
              <a:pPr marL="288925" indent="-288925" eaLnBrk="0" hangingPunct="0">
                <a:lnSpc>
                  <a:spcPct val="90000"/>
                </a:lnSpc>
                <a:spcBef>
                  <a:spcPts val="750"/>
                </a:spcBef>
                <a:buClr>
                  <a:srgbClr val="FF0000"/>
                </a:buClr>
                <a:buSzPct val="100000"/>
                <a:buFont typeface="Arial" pitchFamily="-111" charset="0"/>
                <a:buChar char="•"/>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pPr>
              <a:r>
                <a:rPr lang="en-GB" sz="2000">
                  <a:solidFill>
                    <a:srgbClr val="29497E"/>
                  </a:solidFill>
                </a:rPr>
                <a:t>Video (and audio) as data</a:t>
              </a:r>
            </a:p>
            <a:p>
              <a:pPr marL="288925" indent="-288925" eaLnBrk="0" hangingPunct="0">
                <a:lnSpc>
                  <a:spcPct val="90000"/>
                </a:lnSpc>
                <a:spcBef>
                  <a:spcPts val="750"/>
                </a:spcBef>
                <a:buClr>
                  <a:srgbClr val="FF0000"/>
                </a:buClr>
                <a:buSzPct val="100000"/>
                <a:buFont typeface="Arial" pitchFamily="-111" charset="0"/>
                <a:buChar char="•"/>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pPr>
              <a:r>
                <a:rPr lang="en-GB" sz="2000">
                  <a:solidFill>
                    <a:srgbClr val="29497E"/>
                  </a:solidFill>
                </a:rPr>
                <a:t>Extending the reach of resources</a:t>
              </a:r>
            </a:p>
          </p:txBody>
        </p:sp>
      </p:grpSp>
      <p:sp>
        <p:nvSpPr>
          <p:cNvPr id="98310" name="Slide Number Placeholder 8"/>
          <p:cNvSpPr>
            <a:spLocks noGrp="1"/>
          </p:cNvSpPr>
          <p:nvPr>
            <p:ph type="sldNum" sz="quarter" idx="12"/>
          </p:nvPr>
        </p:nvSpPr>
        <p:spPr>
          <a:noFill/>
        </p:spPr>
        <p:txBody>
          <a:bodyPr/>
          <a:lstStyle/>
          <a:p>
            <a:fld id="{0B4BD858-E431-AE42-AA9F-713230E65596}" type="slidenum">
              <a:rPr lang="en-US" smtClean="0">
                <a:latin typeface="Arial" pitchFamily="-111" charset="0"/>
              </a:rPr>
              <a:pPr/>
              <a:t>36</a:t>
            </a:fld>
            <a:endParaRPr lang="en-US" smtClean="0">
              <a:latin typeface="Arial" pitchFamily="-111"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104451" name="Rectangle 3"/>
          <p:cNvSpPr>
            <a:spLocks noChangeArrowheads="1"/>
          </p:cNvSpPr>
          <p:nvPr/>
        </p:nvSpPr>
        <p:spPr bwMode="auto">
          <a:xfrm>
            <a:off x="2514600" y="1371600"/>
            <a:ext cx="3124200" cy="549275"/>
          </a:xfrm>
          <a:prstGeom prst="rect">
            <a:avLst/>
          </a:prstGeom>
          <a:noFill/>
          <a:ln w="9525">
            <a:noFill/>
            <a:miter lim="800000"/>
            <a:headEnd/>
            <a:tailEnd/>
          </a:ln>
        </p:spPr>
        <p:txBody>
          <a:bodyPr>
            <a:prstTxWarp prst="textNoShape">
              <a:avLst/>
            </a:prstTxWarp>
            <a:spAutoFit/>
          </a:bodyPr>
          <a:lstStyle/>
          <a:p>
            <a:r>
              <a:rPr lang="en-US" sz="3000">
                <a:solidFill>
                  <a:srgbClr val="29497E"/>
                </a:solidFill>
              </a:rPr>
              <a:t>Questions?</a:t>
            </a:r>
          </a:p>
        </p:txBody>
      </p:sp>
      <p:pic>
        <p:nvPicPr>
          <p:cNvPr id="104452" name="Picture 8" descr="cineca2"/>
          <p:cNvPicPr>
            <a:picLocks noChangeAspect="1" noChangeArrowheads="1"/>
          </p:cNvPicPr>
          <p:nvPr/>
        </p:nvPicPr>
        <p:blipFill>
          <a:blip r:embed="rId3"/>
          <a:srcRect/>
          <a:stretch>
            <a:fillRect/>
          </a:stretch>
        </p:blipFill>
        <p:spPr bwMode="auto">
          <a:xfrm>
            <a:off x="2667000" y="2228850"/>
            <a:ext cx="4267200" cy="2894013"/>
          </a:xfrm>
          <a:prstGeom prst="rect">
            <a:avLst/>
          </a:prstGeom>
          <a:noFill/>
          <a:ln w="9525">
            <a:noFill/>
            <a:miter lim="800000"/>
            <a:headEnd/>
            <a:tailEnd/>
          </a:ln>
        </p:spPr>
      </p:pic>
      <p:sp>
        <p:nvSpPr>
          <p:cNvPr id="104453" name="Text Box 9"/>
          <p:cNvSpPr txBox="1">
            <a:spLocks noChangeArrowheads="1"/>
          </p:cNvSpPr>
          <p:nvPr/>
        </p:nvSpPr>
        <p:spPr bwMode="auto">
          <a:xfrm>
            <a:off x="2514600" y="5334000"/>
            <a:ext cx="4572000" cy="8540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29497E"/>
                </a:solidFill>
              </a:rPr>
              <a:t>Email</a:t>
            </a:r>
            <a:r>
              <a:rPr lang="en-US" sz="2000"/>
              <a:t> </a:t>
            </a:r>
            <a:r>
              <a:rPr lang="en-US" sz="2000">
                <a:hlinkClick r:id="rId4"/>
              </a:rPr>
              <a:t>info@cyberbridges.net</a:t>
            </a:r>
            <a:r>
              <a:rPr lang="en-US" sz="2000"/>
              <a:t> </a:t>
            </a:r>
          </a:p>
          <a:p>
            <a:pPr>
              <a:spcBef>
                <a:spcPct val="50000"/>
              </a:spcBef>
            </a:pPr>
            <a:r>
              <a:rPr lang="en-US" sz="2000">
                <a:solidFill>
                  <a:srgbClr val="29497E"/>
                </a:solidFill>
              </a:rPr>
              <a:t>Website</a:t>
            </a:r>
            <a:r>
              <a:rPr lang="en-US" sz="2000"/>
              <a:t> </a:t>
            </a:r>
            <a:r>
              <a:rPr lang="en-US" sz="2000">
                <a:hlinkClick r:id="rId5"/>
              </a:rPr>
              <a:t>www.cyberbridges.net</a:t>
            </a:r>
            <a:r>
              <a:rPr lang="en-US" sz="2400"/>
              <a:t> </a:t>
            </a:r>
          </a:p>
        </p:txBody>
      </p:sp>
      <p:pic>
        <p:nvPicPr>
          <p:cNvPr id="104454" name="Picture 11" descr="sagebridge2-1s">
            <a:hlinkClick r:id="rId6"/>
          </p:cNvPr>
          <p:cNvPicPr>
            <a:picLocks noChangeAspect="1" noChangeArrowheads="1"/>
          </p:cNvPicPr>
          <p:nvPr/>
        </p:nvPicPr>
        <p:blipFill>
          <a:blip r:embed="rId7"/>
          <a:srcRect/>
          <a:stretch>
            <a:fillRect/>
          </a:stretch>
        </p:blipFill>
        <p:spPr bwMode="auto">
          <a:xfrm>
            <a:off x="2905125" y="2586038"/>
            <a:ext cx="3333750" cy="1685925"/>
          </a:xfrm>
          <a:prstGeom prst="rect">
            <a:avLst/>
          </a:prstGeom>
          <a:noFill/>
          <a:ln w="9525">
            <a:noFill/>
            <a:miter lim="800000"/>
            <a:headEnd/>
            <a:tailEnd/>
          </a:ln>
        </p:spPr>
      </p:pic>
      <p:sp>
        <p:nvSpPr>
          <p:cNvPr id="104455" name="Text Box 12"/>
          <p:cNvSpPr txBox="1">
            <a:spLocks noChangeArrowheads="1"/>
          </p:cNvSpPr>
          <p:nvPr/>
        </p:nvSpPr>
        <p:spPr bwMode="auto">
          <a:xfrm>
            <a:off x="7010400" y="4267200"/>
            <a:ext cx="2133600" cy="1009650"/>
          </a:xfrm>
          <a:prstGeom prst="rect">
            <a:avLst/>
          </a:prstGeom>
          <a:noFill/>
          <a:ln w="9525">
            <a:noFill/>
            <a:miter lim="800000"/>
            <a:headEnd/>
            <a:tailEnd/>
          </a:ln>
        </p:spPr>
        <p:txBody>
          <a:bodyPr>
            <a:prstTxWarp prst="textNoShape">
              <a:avLst/>
            </a:prstTxWarp>
            <a:spAutoFit/>
          </a:bodyPr>
          <a:lstStyle/>
          <a:p>
            <a:pPr>
              <a:spcBef>
                <a:spcPct val="50000"/>
              </a:spcBef>
            </a:pPr>
            <a:r>
              <a:rPr lang="en-US" sz="800"/>
              <a:t>LambdaVision 100-Megapixel display and SAGE (Scalable Adaptive Graphics Environment) software developed by the Electronic Visualization Laboratory at the University of Illinois at Chicago. Major funding provided by NSF.</a:t>
            </a:r>
          </a:p>
          <a:p>
            <a:pPr>
              <a:spcBef>
                <a:spcPct val="50000"/>
              </a:spcBef>
            </a:pPr>
            <a:endParaRPr lang="en-US" sz="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Title 27"/>
          <p:cNvSpPr>
            <a:spLocks noGrp="1"/>
          </p:cNvSpPr>
          <p:nvPr>
            <p:ph type="title"/>
          </p:nvPr>
        </p:nvSpPr>
        <p:spPr/>
        <p:txBody>
          <a:bodyPr/>
          <a:lstStyle/>
          <a:p>
            <a:r>
              <a:rPr lang="en-US" b="1" smtClean="0">
                <a:solidFill>
                  <a:srgbClr val="29497E"/>
                </a:solidFill>
                <a:ea typeface="ＭＳ Ｐゴシック" pitchFamily="-111" charset="-128"/>
                <a:cs typeface="ＭＳ Ｐゴシック" pitchFamily="-111" charset="-128"/>
              </a:rPr>
              <a:t>Credits</a:t>
            </a:r>
          </a:p>
        </p:txBody>
      </p:sp>
      <p:sp>
        <p:nvSpPr>
          <p:cNvPr id="106499" name="Date Placeholder 2"/>
          <p:cNvSpPr>
            <a:spLocks noGrp="1"/>
          </p:cNvSpPr>
          <p:nvPr>
            <p:ph type="dt" sz="quarter" idx="10"/>
          </p:nvPr>
        </p:nvSpPr>
        <p:spPr>
          <a:noFill/>
        </p:spPr>
        <p:txBody>
          <a:bodyPr/>
          <a:lstStyle/>
          <a:p>
            <a:r>
              <a:rPr lang="en-US" smtClean="0">
                <a:latin typeface="Arial" pitchFamily="-111" charset="0"/>
              </a:rPr>
              <a:t>07/24/08</a:t>
            </a:r>
          </a:p>
        </p:txBody>
      </p:sp>
      <p:sp>
        <p:nvSpPr>
          <p:cNvPr id="106500" name="Slide Number Placeholder 3"/>
          <p:cNvSpPr>
            <a:spLocks noGrp="1"/>
          </p:cNvSpPr>
          <p:nvPr>
            <p:ph type="sldNum" sz="quarter" idx="12"/>
          </p:nvPr>
        </p:nvSpPr>
        <p:spPr>
          <a:noFill/>
        </p:spPr>
        <p:txBody>
          <a:bodyPr/>
          <a:lstStyle/>
          <a:p>
            <a:fld id="{A1944404-8891-FF4C-84F7-3FDFD2426929}" type="slidenum">
              <a:rPr lang="en-US" smtClean="0">
                <a:latin typeface="Arial" pitchFamily="-111" charset="0"/>
              </a:rPr>
              <a:pPr/>
              <a:t>38</a:t>
            </a:fld>
            <a:endParaRPr lang="en-US" smtClean="0">
              <a:latin typeface="Arial" pitchFamily="-111" charset="0"/>
            </a:endParaRPr>
          </a:p>
        </p:txBody>
      </p:sp>
      <p:sp>
        <p:nvSpPr>
          <p:cNvPr id="29" name="Rectangle 3"/>
          <p:cNvSpPr txBox="1">
            <a:spLocks noChangeArrowheads="1"/>
          </p:cNvSpPr>
          <p:nvPr/>
        </p:nvSpPr>
        <p:spPr>
          <a:xfrm>
            <a:off x="457200" y="2057400"/>
            <a:ext cx="8229600" cy="3962400"/>
          </a:xfrm>
          <a:prstGeom prst="rect">
            <a:avLst/>
          </a:prstGeom>
        </p:spPr>
        <p:txBody>
          <a:bodyPr>
            <a:normAutofit/>
          </a:bodyPr>
          <a:lstStyle/>
          <a:p>
            <a:pPr marL="342900" indent="-342900">
              <a:spcBef>
                <a:spcPct val="20000"/>
              </a:spcBef>
              <a:buClr>
                <a:schemeClr val="accent1"/>
              </a:buClr>
              <a:buSzPct val="90000"/>
              <a:buFont typeface="Wingdings" pitchFamily="2" charset="2"/>
              <a:buChar char=""/>
              <a:defRPr/>
            </a:pPr>
            <a:r>
              <a:rPr lang="en-US" sz="2000" dirty="0">
                <a:solidFill>
                  <a:srgbClr val="29497E"/>
                </a:solidFill>
                <a:effectLst>
                  <a:outerShdw blurRad="50800" dist="50800" dir="2700000" algn="tl" rotWithShape="0">
                    <a:schemeClr val="bg1">
                      <a:alpha val="30000"/>
                    </a:schemeClr>
                  </a:outerShdw>
                </a:effectLst>
                <a:latin typeface="Arial" charset="0"/>
              </a:rPr>
              <a:t>WHREN-LILA, AMPATH infrastructure, CHEPREO, Global CyberBridges, science application support, education, outreach and community building efforts are made possible by funding and support from:</a:t>
            </a:r>
          </a:p>
          <a:p>
            <a:pPr marL="342900" indent="-342900">
              <a:spcBef>
                <a:spcPct val="20000"/>
              </a:spcBef>
              <a:buClr>
                <a:schemeClr val="accent1"/>
              </a:buClr>
              <a:buSzPct val="90000"/>
              <a:buFont typeface="Wingdings" pitchFamily="2" charset="2"/>
              <a:buChar char=""/>
              <a:defRPr/>
            </a:pPr>
            <a:r>
              <a:rPr lang="en-US" sz="2000" dirty="0">
                <a:solidFill>
                  <a:srgbClr val="29497E"/>
                </a:solidFill>
                <a:effectLst>
                  <a:outerShdw blurRad="50800" dist="50800" dir="2700000" algn="tl" rotWithShape="0">
                    <a:schemeClr val="bg1">
                      <a:alpha val="30000"/>
                    </a:schemeClr>
                  </a:outerShdw>
                </a:effectLst>
                <a:latin typeface="Arial" charset="0"/>
              </a:rPr>
              <a:t>National Science Foundation (NSF) awards OCI-0441095, MPS-0312038, OISE-0549456, OCI-0537464, OCI 0636031, IIS 0646144, OISE 0715489, OCI 0734173, OISE 0742675</a:t>
            </a:r>
          </a:p>
          <a:p>
            <a:pPr marL="342900" indent="-342900">
              <a:spcBef>
                <a:spcPct val="20000"/>
              </a:spcBef>
              <a:buClr>
                <a:schemeClr val="accent1"/>
              </a:buClr>
              <a:buSzPct val="90000"/>
              <a:buFont typeface="Wingdings" pitchFamily="2" charset="2"/>
              <a:buChar char=""/>
              <a:defRPr/>
            </a:pPr>
            <a:r>
              <a:rPr lang="en-US" sz="2000" dirty="0">
                <a:solidFill>
                  <a:srgbClr val="29497E"/>
                </a:solidFill>
                <a:effectLst>
                  <a:outerShdw blurRad="50800" dist="50800" dir="2700000" algn="tl" rotWithShape="0">
                    <a:schemeClr val="bg1">
                      <a:alpha val="30000"/>
                    </a:schemeClr>
                  </a:outerShdw>
                </a:effectLst>
                <a:latin typeface="Arial" charset="0"/>
              </a:rPr>
              <a:t>Academic Network of Sao Paulo (award #2003/13708-0)</a:t>
            </a:r>
          </a:p>
          <a:p>
            <a:pPr marL="342900" indent="-342900">
              <a:spcBef>
                <a:spcPct val="20000"/>
              </a:spcBef>
              <a:buClr>
                <a:schemeClr val="accent1"/>
              </a:buClr>
              <a:buSzPct val="90000"/>
              <a:buFont typeface="Wingdings" pitchFamily="2" charset="2"/>
              <a:buChar char=""/>
              <a:defRPr/>
            </a:pPr>
            <a:r>
              <a:rPr lang="en-US" sz="2000" dirty="0">
                <a:solidFill>
                  <a:srgbClr val="29497E"/>
                </a:solidFill>
                <a:effectLst>
                  <a:outerShdw blurRad="50800" dist="50800" dir="2700000" algn="tl" rotWithShape="0">
                    <a:schemeClr val="bg1">
                      <a:alpha val="30000"/>
                    </a:schemeClr>
                  </a:outerShdw>
                </a:effectLst>
                <a:latin typeface="Arial" charset="0"/>
              </a:rPr>
              <a:t>Florida International University </a:t>
            </a:r>
          </a:p>
          <a:p>
            <a:pPr marL="342900" indent="-342900">
              <a:spcBef>
                <a:spcPct val="20000"/>
              </a:spcBef>
              <a:buClr>
                <a:schemeClr val="accent1"/>
              </a:buClr>
              <a:buSzPct val="90000"/>
              <a:buFont typeface="Wingdings" pitchFamily="2" charset="2"/>
              <a:buChar char=""/>
              <a:defRPr/>
            </a:pPr>
            <a:r>
              <a:rPr lang="en-US" sz="2000" dirty="0">
                <a:solidFill>
                  <a:srgbClr val="29497E"/>
                </a:solidFill>
                <a:effectLst>
                  <a:outerShdw blurRad="50800" dist="50800" dir="2700000" algn="tl" rotWithShape="0">
                    <a:schemeClr val="bg1">
                      <a:alpha val="30000"/>
                    </a:schemeClr>
                  </a:outerShdw>
                </a:effectLst>
                <a:latin typeface="Arial" charset="0"/>
              </a:rPr>
              <a:t>Latin American Research and Education community</a:t>
            </a:r>
          </a:p>
          <a:p>
            <a:pPr marL="342900" indent="-342900">
              <a:spcBef>
                <a:spcPct val="20000"/>
              </a:spcBef>
              <a:buClr>
                <a:schemeClr val="accent1"/>
              </a:buClr>
              <a:buSzPct val="90000"/>
              <a:buFont typeface="Wingdings" pitchFamily="2" charset="2"/>
              <a:buChar char=""/>
              <a:defRPr/>
            </a:pPr>
            <a:r>
              <a:rPr lang="en-US" sz="2000" dirty="0">
                <a:solidFill>
                  <a:srgbClr val="29497E"/>
                </a:solidFill>
                <a:effectLst>
                  <a:outerShdw blurRad="50800" dist="50800" dir="2700000" algn="tl" rotWithShape="0">
                    <a:schemeClr val="bg1">
                      <a:alpha val="30000"/>
                    </a:schemeClr>
                  </a:outerShdw>
                </a:effectLst>
                <a:latin typeface="Arial" charset="0"/>
              </a:rPr>
              <a:t>The many national and international collaborators </a:t>
            </a:r>
            <a:endParaRPr lang="en-US" sz="2000" dirty="0">
              <a:solidFill>
                <a:srgbClr val="29497E"/>
              </a:solidFill>
              <a:effectLst>
                <a:outerShdw blurRad="50800" dist="50800" dir="2700000" algn="tl" rotWithShape="0">
                  <a:schemeClr val="bg1">
                    <a:alpha val="30000"/>
                  </a:schemeClr>
                </a:outerShdw>
              </a:effectLst>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p:txBody>
          <a:bodyPr/>
          <a:lstStyle/>
          <a:p>
            <a:r>
              <a:rPr lang="en-US" sz="2400" smtClean="0">
                <a:solidFill>
                  <a:srgbClr val="29497E"/>
                </a:solidFill>
                <a:ea typeface="ＭＳ Ｐゴシック" pitchFamily="-111" charset="-128"/>
                <a:cs typeface="ＭＳ Ｐゴシック" pitchFamily="-111" charset="-128"/>
              </a:rPr>
              <a:t>Heidi L. Alvarez, Ph.D.</a:t>
            </a:r>
            <a:br>
              <a:rPr lang="en-US" sz="2400" smtClean="0">
                <a:solidFill>
                  <a:srgbClr val="29497E"/>
                </a:solidFill>
                <a:ea typeface="ＭＳ Ｐゴシック" pitchFamily="-111" charset="-128"/>
                <a:cs typeface="ＭＳ Ｐゴシック" pitchFamily="-111" charset="-128"/>
              </a:rPr>
            </a:br>
            <a:r>
              <a:rPr lang="en-US" sz="2400" smtClean="0">
                <a:solidFill>
                  <a:srgbClr val="29497E"/>
                </a:solidFill>
                <a:ea typeface="ＭＳ Ｐゴシック" pitchFamily="-111" charset="-128"/>
                <a:cs typeface="ＭＳ Ｐゴシック" pitchFamily="-111" charset="-128"/>
              </a:rPr>
              <a:t>Florida International University</a:t>
            </a:r>
            <a:br>
              <a:rPr lang="en-US" sz="2400" smtClean="0">
                <a:solidFill>
                  <a:srgbClr val="29497E"/>
                </a:solidFill>
                <a:ea typeface="ＭＳ Ｐゴシック" pitchFamily="-111" charset="-128"/>
                <a:cs typeface="ＭＳ Ｐゴシック" pitchFamily="-111" charset="-128"/>
              </a:rPr>
            </a:br>
            <a:r>
              <a:rPr lang="en-US" sz="2400" smtClean="0">
                <a:solidFill>
                  <a:srgbClr val="29497E"/>
                </a:solidFill>
                <a:ea typeface="ＭＳ Ｐゴシック" pitchFamily="-111" charset="-128"/>
                <a:cs typeface="ＭＳ Ｐゴシック" pitchFamily="-111" charset="-128"/>
              </a:rPr>
              <a:t>Director, Center for Internet Augmented Research and Assessment (CIARA)</a:t>
            </a:r>
            <a:r>
              <a:rPr lang="en-US" sz="2400" smtClean="0">
                <a:ea typeface="ＭＳ Ｐゴシック" pitchFamily="-111" charset="-128"/>
                <a:cs typeface="ＭＳ Ｐゴシック" pitchFamily="-111" charset="-128"/>
              </a:rPr>
              <a:t/>
            </a:r>
            <a:br>
              <a:rPr lang="en-US" sz="2400" smtClean="0">
                <a:ea typeface="ＭＳ Ｐゴシック" pitchFamily="-111" charset="-128"/>
                <a:cs typeface="ＭＳ Ｐゴシック" pitchFamily="-111" charset="-128"/>
              </a:rPr>
            </a:br>
            <a:r>
              <a:rPr lang="en-US" sz="2400" smtClean="0">
                <a:ea typeface="ＭＳ Ｐゴシック" pitchFamily="-111" charset="-128"/>
                <a:cs typeface="ＭＳ Ｐゴシック" pitchFamily="-111" charset="-128"/>
                <a:hlinkClick r:id="rId3"/>
              </a:rPr>
              <a:t>heidi@fiu.edu</a:t>
            </a:r>
            <a:endParaRPr lang="en-US" sz="2400" smtClean="0">
              <a:ea typeface="ＭＳ Ｐゴシック" pitchFamily="-111" charset="-128"/>
              <a:cs typeface="ＭＳ Ｐゴシック" pitchFamily="-111" charset="-128"/>
            </a:endParaRPr>
          </a:p>
        </p:txBody>
      </p:sp>
      <p:sp>
        <p:nvSpPr>
          <p:cNvPr id="81924" name="Rectangle 3"/>
          <p:cNvSpPr>
            <a:spLocks noGrp="1" noChangeArrowheads="1"/>
          </p:cNvSpPr>
          <p:nvPr>
            <p:ph type="subTitle" idx="1"/>
          </p:nvPr>
        </p:nvSpPr>
        <p:spPr>
          <a:xfrm>
            <a:off x="1981200" y="1143000"/>
            <a:ext cx="4910138" cy="887413"/>
          </a:xfrm>
        </p:spPr>
        <p:txBody>
          <a:bodyPr>
            <a:normAutofit lnSpcReduction="10000"/>
          </a:bodyPr>
          <a:lstStyle/>
          <a:p>
            <a:pPr eaLnBrk="1" hangingPunct="1">
              <a:defRPr/>
            </a:pPr>
            <a:r>
              <a:rPr lang="en-US" sz="5400" dirty="0" smtClean="0">
                <a:solidFill>
                  <a:srgbClr val="29497E"/>
                </a:solidFill>
                <a:ea typeface="+mn-ea"/>
                <a:cs typeface="+mn-cs"/>
              </a:rPr>
              <a:t>Thank You!</a:t>
            </a:r>
          </a:p>
          <a:p>
            <a:pPr eaLnBrk="1" hangingPunct="1">
              <a:defRPr/>
            </a:pPr>
            <a:endParaRPr lang="en-US" dirty="0" smtClean="0">
              <a:ea typeface="+mn-ea"/>
              <a:cs typeface="+mn-cs"/>
            </a:endParaRPr>
          </a:p>
          <a:p>
            <a:pPr eaLnBrk="1" hangingPunct="1">
              <a:defRPr/>
            </a:pPr>
            <a:endParaRPr lang="en-US" dirty="0">
              <a:ea typeface="+mn-ea"/>
              <a:cs typeface="+mn-cs"/>
            </a:endParaRPr>
          </a:p>
        </p:txBody>
      </p:sp>
      <p:sp>
        <p:nvSpPr>
          <p:cNvPr id="107524" name="Slide Number Placeholder 3"/>
          <p:cNvSpPr>
            <a:spLocks noGrp="1"/>
          </p:cNvSpPr>
          <p:nvPr>
            <p:ph type="sldNum" sz="quarter" idx="12"/>
          </p:nvPr>
        </p:nvSpPr>
        <p:spPr>
          <a:noFill/>
        </p:spPr>
        <p:txBody>
          <a:bodyPr/>
          <a:lstStyle/>
          <a:p>
            <a:fld id="{C53AD7FC-F1E4-BE48-B5B1-05691D5A7C7D}" type="slidenum">
              <a:rPr lang="en-US" smtClean="0">
                <a:latin typeface="Arial" pitchFamily="-111" charset="0"/>
                <a:ea typeface="ヒラギノ角ゴ Pro W3" pitchFamily="-111" charset="-128"/>
                <a:cs typeface="ヒラギノ角ゴ Pro W3" pitchFamily="-111" charset="-128"/>
              </a:rPr>
              <a:pPr/>
              <a:t>39</a:t>
            </a:fld>
            <a:endParaRPr lang="en-US" smtClean="0">
              <a:latin typeface="Arial" pitchFamily="-111" charset="0"/>
              <a:ea typeface="ヒラギノ角ゴ Pro W3" pitchFamily="-111" charset="-128"/>
              <a:cs typeface="ヒラギノ角ゴ Pro W3" pitchFamily="-111" charset="-128"/>
            </a:endParaRPr>
          </a:p>
        </p:txBody>
      </p:sp>
      <p:sp>
        <p:nvSpPr>
          <p:cNvPr id="107525" name="Text Box 6"/>
          <p:cNvSpPr txBox="1">
            <a:spLocks noChangeArrowheads="1"/>
          </p:cNvSpPr>
          <p:nvPr/>
        </p:nvSpPr>
        <p:spPr bwMode="auto">
          <a:xfrm>
            <a:off x="3200400" y="3965575"/>
            <a:ext cx="3200400" cy="3508375"/>
          </a:xfrm>
          <a:prstGeom prst="rect">
            <a:avLst/>
          </a:prstGeom>
          <a:noFill/>
          <a:ln w="9525">
            <a:noFill/>
            <a:miter lim="800000"/>
            <a:headEnd/>
            <a:tailEnd/>
          </a:ln>
        </p:spPr>
        <p:txBody>
          <a:bodyPr>
            <a:prstTxWarp prst="textNoShape">
              <a:avLst/>
            </a:prstTxWarp>
            <a:spAutoFit/>
          </a:bodyPr>
          <a:lstStyle/>
          <a:p>
            <a:endParaRPr lang="en-US" sz="2000">
              <a:solidFill>
                <a:srgbClr val="FFFFFF"/>
              </a:solidFill>
            </a:endParaRPr>
          </a:p>
          <a:p>
            <a:r>
              <a:rPr lang="en-US" sz="2000">
                <a:solidFill>
                  <a:srgbClr val="FFFFFF"/>
                </a:solidFill>
                <a:hlinkClick r:id="rId4"/>
              </a:rPr>
              <a:t>www.ciara.fiu.edu</a:t>
            </a:r>
            <a:endParaRPr lang="en-US" sz="2000">
              <a:solidFill>
                <a:srgbClr val="FFFFFF"/>
              </a:solidFill>
            </a:endParaRPr>
          </a:p>
          <a:p>
            <a:r>
              <a:rPr lang="en-US" sz="2000">
                <a:solidFill>
                  <a:srgbClr val="FFFFFF"/>
                </a:solidFill>
              </a:rPr>
              <a:t> </a:t>
            </a:r>
          </a:p>
          <a:p>
            <a:endParaRPr lang="en-US">
              <a:solidFill>
                <a:srgbClr val="FFFFFF"/>
              </a:solidFill>
            </a:endParaRPr>
          </a:p>
          <a:p>
            <a:endParaRPr lang="en-US"/>
          </a:p>
          <a:p>
            <a:endParaRPr lang="en-US">
              <a:solidFill>
                <a:srgbClr val="000000"/>
              </a:solidFill>
              <a:latin typeface="Monaco" pitchFamily="-111"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28600" y="1295400"/>
            <a:ext cx="8305800" cy="549275"/>
          </a:xfrm>
          <a:prstGeom prst="rect">
            <a:avLst/>
          </a:prstGeom>
          <a:noFill/>
          <a:ln w="9525">
            <a:noFill/>
            <a:miter lim="800000"/>
            <a:headEnd/>
            <a:tailEnd/>
          </a:ln>
        </p:spPr>
        <p:txBody>
          <a:bodyPr>
            <a:prstTxWarp prst="textNoShape">
              <a:avLst/>
            </a:prstTxWarp>
            <a:spAutoFit/>
          </a:bodyPr>
          <a:lstStyle/>
          <a:p>
            <a:r>
              <a:rPr lang="en-US" sz="3000">
                <a:solidFill>
                  <a:srgbClr val="29497E"/>
                </a:solidFill>
              </a:rPr>
              <a:t>External Assessment Committee</a:t>
            </a:r>
          </a:p>
        </p:txBody>
      </p:sp>
      <p:pic>
        <p:nvPicPr>
          <p:cNvPr id="23555" name="Picture 4" descr="3logos"/>
          <p:cNvPicPr>
            <a:picLocks noChangeAspect="1" noChangeArrowheads="1"/>
          </p:cNvPicPr>
          <p:nvPr/>
        </p:nvPicPr>
        <p:blipFill>
          <a:blip r:embed="rId3"/>
          <a:srcRect/>
          <a:stretch>
            <a:fillRect/>
          </a:stretch>
        </p:blipFill>
        <p:spPr bwMode="auto">
          <a:xfrm>
            <a:off x="6126163" y="5715000"/>
            <a:ext cx="3017837" cy="725488"/>
          </a:xfrm>
          <a:prstGeom prst="rect">
            <a:avLst/>
          </a:prstGeom>
          <a:noFill/>
          <a:ln w="9525">
            <a:noFill/>
            <a:miter lim="800000"/>
            <a:headEnd/>
            <a:tailEnd/>
          </a:ln>
        </p:spPr>
      </p:pic>
      <p:sp>
        <p:nvSpPr>
          <p:cNvPr id="23556" name="Rectangle 5"/>
          <p:cNvSpPr>
            <a:spLocks noChangeArrowheads="1"/>
          </p:cNvSpPr>
          <p:nvPr/>
        </p:nvSpPr>
        <p:spPr bwMode="auto">
          <a:xfrm>
            <a:off x="-228600" y="1752600"/>
            <a:ext cx="8915400" cy="3311525"/>
          </a:xfrm>
          <a:prstGeom prst="rect">
            <a:avLst/>
          </a:prstGeom>
          <a:noFill/>
          <a:ln w="9525">
            <a:noFill/>
            <a:miter lim="800000"/>
            <a:headEnd/>
            <a:tailEnd/>
          </a:ln>
        </p:spPr>
        <p:txBody>
          <a:bodyPr>
            <a:prstTxWarp prst="textNoShape">
              <a:avLst/>
            </a:prstTxWarp>
            <a:spAutoFit/>
          </a:bodyPr>
          <a:lstStyle/>
          <a:p>
            <a:pPr>
              <a:lnSpc>
                <a:spcPct val="40000"/>
              </a:lnSpc>
              <a:buSzPct val="75000"/>
              <a:buFont typeface="Wingdings" pitchFamily="-111" charset="2"/>
              <a:buNone/>
            </a:pPr>
            <a:endParaRPr lang="en-US" sz="1800" b="0">
              <a:solidFill>
                <a:srgbClr val="29497E"/>
              </a:solidFill>
              <a:latin typeface="ConduitITC-Bold" charset="0"/>
            </a:endParaRPr>
          </a:p>
          <a:p>
            <a:pPr>
              <a:lnSpc>
                <a:spcPct val="110000"/>
              </a:lnSpc>
              <a:buSzPct val="75000"/>
              <a:buFont typeface="Wingdings" pitchFamily="-111" charset="2"/>
              <a:buNone/>
            </a:pPr>
            <a:r>
              <a:rPr lang="en-US" sz="2000">
                <a:solidFill>
                  <a:srgbClr val="29497E"/>
                </a:solidFill>
                <a:latin typeface="ConduitITC-Bold" charset="0"/>
              </a:rPr>
              <a:t>       -  Paul Avery</a:t>
            </a:r>
            <a:r>
              <a:rPr lang="en-US" sz="2000" b="0">
                <a:solidFill>
                  <a:srgbClr val="29497E"/>
                </a:solidFill>
                <a:latin typeface="ConduitITC-Bold" charset="0"/>
              </a:rPr>
              <a:t>, Professor of Physics, University of Florida</a:t>
            </a:r>
          </a:p>
          <a:p>
            <a:pPr lvl="1">
              <a:lnSpc>
                <a:spcPct val="150000"/>
              </a:lnSpc>
              <a:buFont typeface="ConduitITC-Bold" charset="0"/>
              <a:buChar char="-"/>
            </a:pPr>
            <a:r>
              <a:rPr lang="en-US" sz="2000" b="0">
                <a:solidFill>
                  <a:srgbClr val="29497E"/>
                </a:solidFill>
                <a:latin typeface="ConduitITC-Bold" charset="0"/>
              </a:rPr>
              <a:t>  </a:t>
            </a:r>
            <a:r>
              <a:rPr lang="en-US" sz="2000">
                <a:solidFill>
                  <a:srgbClr val="29497E"/>
                </a:solidFill>
                <a:latin typeface="ConduitITC-Bold" charset="0"/>
              </a:rPr>
              <a:t>Hugh Gladwin</a:t>
            </a:r>
            <a:r>
              <a:rPr lang="en-US" sz="2000" b="0">
                <a:solidFill>
                  <a:srgbClr val="29497E"/>
                </a:solidFill>
                <a:latin typeface="ConduitITC-Bold" charset="0"/>
              </a:rPr>
              <a:t>, Director of the Institute for Public Opinion Research</a:t>
            </a:r>
          </a:p>
          <a:p>
            <a:pPr lvl="1">
              <a:lnSpc>
                <a:spcPct val="150000"/>
              </a:lnSpc>
              <a:buFont typeface="ConduitITC-Bold" charset="0"/>
              <a:buChar char="-"/>
            </a:pPr>
            <a:r>
              <a:rPr lang="en-US" sz="2000" b="0">
                <a:solidFill>
                  <a:srgbClr val="29497E"/>
                </a:solidFill>
                <a:latin typeface="ConduitITC-Bold" charset="0"/>
              </a:rPr>
              <a:t>  </a:t>
            </a:r>
            <a:r>
              <a:rPr lang="en-US" sz="2000">
                <a:solidFill>
                  <a:srgbClr val="29497E"/>
                </a:solidFill>
                <a:latin typeface="ConduitITC-Bold" charset="0"/>
              </a:rPr>
              <a:t>Thomas Greene</a:t>
            </a:r>
            <a:r>
              <a:rPr lang="en-US" sz="2000" b="0">
                <a:solidFill>
                  <a:srgbClr val="29497E"/>
                </a:solidFill>
                <a:latin typeface="ConduitITC-Bold" charset="0"/>
              </a:rPr>
              <a:t>, Senior Research Fellow / Director of the Computer Science &amp; Artificial Intelligence Laboratory (CSAIL) at MIT </a:t>
            </a:r>
          </a:p>
          <a:p>
            <a:pPr lvl="1">
              <a:lnSpc>
                <a:spcPct val="150000"/>
              </a:lnSpc>
              <a:buFont typeface="ConduitITC-Bold" charset="0"/>
              <a:buChar char="-"/>
            </a:pPr>
            <a:r>
              <a:rPr lang="en-US" sz="2000" b="0">
                <a:solidFill>
                  <a:srgbClr val="29497E"/>
                </a:solidFill>
                <a:latin typeface="ConduitITC-Bold" charset="0"/>
              </a:rPr>
              <a:t>  </a:t>
            </a:r>
            <a:r>
              <a:rPr lang="en-US" sz="2000">
                <a:solidFill>
                  <a:srgbClr val="29497E"/>
                </a:solidFill>
                <a:latin typeface="ConduitITC-Bold" charset="0"/>
              </a:rPr>
              <a:t>Jane Klobus</a:t>
            </a:r>
            <a:r>
              <a:rPr lang="en-US" sz="2000" b="0">
                <a:solidFill>
                  <a:srgbClr val="29497E"/>
                </a:solidFill>
                <a:latin typeface="ConduitITC-Bold" charset="0"/>
              </a:rPr>
              <a:t>, Professor and Senior Research Fellow, Dondena Centre for Social Research, Bocconi University, Milan, Italy &amp; Professorial Fellow, Graduate School of Management, University of Western Australia</a:t>
            </a:r>
            <a:endParaRPr lang="en-US" sz="1800" b="0">
              <a:solidFill>
                <a:srgbClr val="29497E"/>
              </a:solidFill>
              <a:latin typeface="ConduitITC-Bold"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6"/>
          <p:cNvSpPr>
            <a:spLocks noChangeArrowheads="1"/>
          </p:cNvSpPr>
          <p:nvPr/>
        </p:nvSpPr>
        <p:spPr bwMode="auto">
          <a:xfrm>
            <a:off x="762000" y="2438400"/>
            <a:ext cx="8077200" cy="3686175"/>
          </a:xfrm>
          <a:prstGeom prst="rect">
            <a:avLst/>
          </a:prstGeom>
          <a:noFill/>
          <a:ln w="9525">
            <a:noFill/>
            <a:miter lim="800000"/>
            <a:headEnd/>
            <a:tailEnd/>
          </a:ln>
        </p:spPr>
        <p:txBody>
          <a:bodyPr>
            <a:prstTxWarp prst="textNoShape">
              <a:avLst/>
            </a:prstTxWarp>
            <a:spAutoFit/>
          </a:bodyPr>
          <a:lstStyle/>
          <a:p>
            <a:pPr>
              <a:lnSpc>
                <a:spcPct val="110000"/>
              </a:lnSpc>
              <a:buSzPct val="75000"/>
              <a:buFont typeface="Wingdings" pitchFamily="-111" charset="2"/>
              <a:buChar char="q"/>
            </a:pPr>
            <a:r>
              <a:rPr lang="en-US" sz="2000" b="0">
                <a:solidFill>
                  <a:srgbClr val="29497E"/>
                </a:solidFill>
                <a:latin typeface="ConduitITC-Bold" charset="0"/>
              </a:rPr>
              <a:t> </a:t>
            </a:r>
            <a:r>
              <a:rPr lang="en-US" sz="2000">
                <a:solidFill>
                  <a:srgbClr val="29497E"/>
                </a:solidFill>
                <a:latin typeface="ConduitITC-Bold" charset="0"/>
              </a:rPr>
              <a:t>Cyberinfrastructure Training, Education, Advancement, and Mentoring for Our 21st Century Workforce (CI-TEAM)</a:t>
            </a:r>
          </a:p>
          <a:p>
            <a:pPr lvl="1">
              <a:lnSpc>
                <a:spcPct val="110000"/>
              </a:lnSpc>
              <a:buSzPct val="75000"/>
              <a:buFontTx/>
              <a:buChar char="•"/>
            </a:pPr>
            <a:r>
              <a:rPr lang="en-US" sz="2000" b="0">
                <a:solidFill>
                  <a:srgbClr val="29497E"/>
                </a:solidFill>
                <a:latin typeface="ConduitITC-Bold" charset="0"/>
              </a:rPr>
              <a:t> National Science Foundation Program Solicitation</a:t>
            </a:r>
          </a:p>
          <a:p>
            <a:pPr lvl="1">
              <a:lnSpc>
                <a:spcPct val="110000"/>
              </a:lnSpc>
              <a:buSzPct val="75000"/>
              <a:buFontTx/>
              <a:buChar char="•"/>
            </a:pPr>
            <a:r>
              <a:rPr lang="en-US" sz="2000" b="0">
                <a:solidFill>
                  <a:srgbClr val="29497E"/>
                </a:solidFill>
                <a:latin typeface="ConduitITC-Bold" charset="0"/>
                <a:hlinkClick r:id="rId3"/>
              </a:rPr>
              <a:t>http://www.nsf.gov/publications/pub_summ.jsp?ods_key=nsf06548&amp;org=NSF</a:t>
            </a:r>
            <a:r>
              <a:rPr lang="en-US" sz="2000" b="0">
                <a:solidFill>
                  <a:srgbClr val="29497E"/>
                </a:solidFill>
                <a:latin typeface="ConduitITC-Bold" charset="0"/>
              </a:rPr>
              <a:t> </a:t>
            </a:r>
          </a:p>
          <a:p>
            <a:pPr>
              <a:lnSpc>
                <a:spcPct val="40000"/>
              </a:lnSpc>
              <a:buSzPct val="75000"/>
              <a:buFont typeface="Wingdings" pitchFamily="-111" charset="2"/>
              <a:buNone/>
            </a:pPr>
            <a:endParaRPr lang="en-US" sz="2000" b="0">
              <a:solidFill>
                <a:srgbClr val="29497E"/>
              </a:solidFill>
              <a:latin typeface="ConduitITC-Bold" charset="0"/>
            </a:endParaRPr>
          </a:p>
          <a:p>
            <a:pPr>
              <a:lnSpc>
                <a:spcPct val="110000"/>
              </a:lnSpc>
              <a:buSzPct val="75000"/>
              <a:buFont typeface="Wingdings" pitchFamily="-111" charset="2"/>
              <a:buChar char="q"/>
            </a:pPr>
            <a:r>
              <a:rPr lang="en-US" sz="2000" b="0">
                <a:solidFill>
                  <a:srgbClr val="29497E"/>
                </a:solidFill>
                <a:latin typeface="ConduitITC-Bold" charset="0"/>
              </a:rPr>
              <a:t> Three year award (Oct. 2006 - Dec. 2009) for $765,000 total to CIARA at FIU</a:t>
            </a:r>
          </a:p>
          <a:p>
            <a:pPr>
              <a:lnSpc>
                <a:spcPct val="40000"/>
              </a:lnSpc>
              <a:buSzPct val="75000"/>
              <a:buFont typeface="Wingdings" pitchFamily="-111" charset="2"/>
              <a:buNone/>
            </a:pPr>
            <a:endParaRPr lang="en-US" sz="2000" b="0">
              <a:solidFill>
                <a:srgbClr val="29497E"/>
              </a:solidFill>
              <a:latin typeface="ConduitITC-Bold" charset="0"/>
            </a:endParaRPr>
          </a:p>
          <a:p>
            <a:pPr>
              <a:lnSpc>
                <a:spcPct val="110000"/>
              </a:lnSpc>
              <a:buSzPct val="75000"/>
              <a:buFont typeface="Wingdings" pitchFamily="-111" charset="2"/>
              <a:buChar char="q"/>
            </a:pPr>
            <a:r>
              <a:rPr lang="en-US" sz="2000" b="0">
                <a:solidFill>
                  <a:srgbClr val="29497E"/>
                </a:solidFill>
                <a:latin typeface="ConduitITC-Bold" charset="0"/>
              </a:rPr>
              <a:t> The program expands on CyberBridges, which was initiated in 2005 to help FIU scientists and engineers advance their research through cyberinfrastructure (CI). </a:t>
            </a:r>
          </a:p>
        </p:txBody>
      </p:sp>
      <p:sp>
        <p:nvSpPr>
          <p:cNvPr id="25603" name="Rectangle 17"/>
          <p:cNvSpPr>
            <a:spLocks noChangeArrowheads="1"/>
          </p:cNvSpPr>
          <p:nvPr/>
        </p:nvSpPr>
        <p:spPr bwMode="auto">
          <a:xfrm>
            <a:off x="838200" y="1676400"/>
            <a:ext cx="8305800" cy="549275"/>
          </a:xfrm>
          <a:prstGeom prst="rect">
            <a:avLst/>
          </a:prstGeom>
          <a:noFill/>
          <a:ln w="9525">
            <a:noFill/>
            <a:miter lim="800000"/>
            <a:headEnd/>
            <a:tailEnd/>
          </a:ln>
        </p:spPr>
        <p:txBody>
          <a:bodyPr>
            <a:prstTxWarp prst="textNoShape">
              <a:avLst/>
            </a:prstTxWarp>
            <a:spAutoFit/>
          </a:bodyPr>
          <a:lstStyle/>
          <a:p>
            <a:r>
              <a:rPr lang="en-US" sz="3000">
                <a:solidFill>
                  <a:srgbClr val="29497E"/>
                </a:solidFill>
              </a:rPr>
              <a:t>What is Global CyberBridges?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27651" name="Rectangle 1037"/>
          <p:cNvSpPr>
            <a:spLocks noChangeArrowheads="1"/>
          </p:cNvSpPr>
          <p:nvPr/>
        </p:nvSpPr>
        <p:spPr bwMode="auto">
          <a:xfrm>
            <a:off x="533400" y="2743200"/>
            <a:ext cx="8229600" cy="3725863"/>
          </a:xfrm>
          <a:prstGeom prst="rect">
            <a:avLst/>
          </a:prstGeom>
          <a:noFill/>
          <a:ln w="9525">
            <a:noFill/>
            <a:miter lim="800000"/>
            <a:headEnd/>
            <a:tailEnd/>
          </a:ln>
        </p:spPr>
        <p:txBody>
          <a:bodyPr>
            <a:prstTxWarp prst="textNoShape">
              <a:avLst/>
            </a:prstTxWarp>
            <a:spAutoFit/>
          </a:bodyPr>
          <a:lstStyle/>
          <a:p>
            <a:pPr>
              <a:lnSpc>
                <a:spcPct val="85000"/>
              </a:lnSpc>
              <a:spcBef>
                <a:spcPct val="5000"/>
              </a:spcBef>
              <a:spcAft>
                <a:spcPct val="50000"/>
              </a:spcAft>
              <a:buSzPct val="75000"/>
              <a:buFont typeface="Wingdings" pitchFamily="-111" charset="2"/>
              <a:buChar char="q"/>
            </a:pPr>
            <a:r>
              <a:rPr lang="en-US" sz="2000" b="0">
                <a:solidFill>
                  <a:srgbClr val="29497E"/>
                </a:solidFill>
              </a:rPr>
              <a:t>  Brings together graduate students &amp; faculty from various disciplines </a:t>
            </a:r>
          </a:p>
          <a:p>
            <a:pPr>
              <a:lnSpc>
                <a:spcPct val="85000"/>
              </a:lnSpc>
              <a:spcBef>
                <a:spcPct val="5000"/>
              </a:spcBef>
              <a:spcAft>
                <a:spcPct val="50000"/>
              </a:spcAft>
              <a:buSzPct val="75000"/>
              <a:buFont typeface="Wingdings" pitchFamily="-111" charset="2"/>
              <a:buChar char="q"/>
            </a:pPr>
            <a:r>
              <a:rPr lang="en-US" sz="2000" b="0">
                <a:solidFill>
                  <a:srgbClr val="29497E"/>
                </a:solidFill>
              </a:rPr>
              <a:t>  Offers greater understanding of R&amp;E CI </a:t>
            </a:r>
          </a:p>
          <a:p>
            <a:pPr>
              <a:lnSpc>
                <a:spcPct val="85000"/>
              </a:lnSpc>
              <a:spcBef>
                <a:spcPct val="5000"/>
              </a:spcBef>
              <a:spcAft>
                <a:spcPct val="50000"/>
              </a:spcAft>
              <a:buSzPct val="75000"/>
              <a:buFont typeface="Wingdings" pitchFamily="-111" charset="2"/>
              <a:buChar char="q"/>
            </a:pPr>
            <a:r>
              <a:rPr lang="en-US" sz="2000" b="0">
                <a:solidFill>
                  <a:srgbClr val="29497E"/>
                </a:solidFill>
              </a:rPr>
              <a:t>  Increases opportunity for cross-disciplinary R&amp;E</a:t>
            </a:r>
          </a:p>
          <a:p>
            <a:pPr>
              <a:lnSpc>
                <a:spcPct val="110000"/>
              </a:lnSpc>
              <a:spcBef>
                <a:spcPct val="5000"/>
              </a:spcBef>
              <a:buSzPct val="75000"/>
              <a:buFont typeface="Wingdings" pitchFamily="-111" charset="2"/>
              <a:buChar char="q"/>
            </a:pPr>
            <a:r>
              <a:rPr lang="en-US" sz="2000" b="0">
                <a:solidFill>
                  <a:srgbClr val="29497E"/>
                </a:solidFill>
              </a:rPr>
              <a:t>  Increases scientists’ rate of discovery </a:t>
            </a:r>
          </a:p>
          <a:p>
            <a:pPr>
              <a:lnSpc>
                <a:spcPct val="110000"/>
              </a:lnSpc>
              <a:spcBef>
                <a:spcPct val="5000"/>
              </a:spcBef>
              <a:buSzPct val="75000"/>
              <a:buFont typeface="Wingdings" pitchFamily="-111" charset="2"/>
              <a:buChar char="q"/>
            </a:pPr>
            <a:r>
              <a:rPr lang="en-US" sz="2000" b="0">
                <a:solidFill>
                  <a:srgbClr val="29497E"/>
                </a:solidFill>
              </a:rPr>
              <a:t>  Creates a CI empowered workforce.</a:t>
            </a:r>
          </a:p>
          <a:p>
            <a:pPr>
              <a:lnSpc>
                <a:spcPct val="110000"/>
              </a:lnSpc>
              <a:spcBef>
                <a:spcPct val="5000"/>
              </a:spcBef>
              <a:buSzPct val="75000"/>
              <a:buFont typeface="Wingdings" pitchFamily="-111" charset="2"/>
              <a:buChar char="q"/>
            </a:pPr>
            <a:r>
              <a:rPr lang="en-US" sz="2000" b="0">
                <a:solidFill>
                  <a:srgbClr val="29497E"/>
                </a:solidFill>
              </a:rPr>
              <a:t>  Research fellowship stipend of $5,000 total for Spring / Summer 2009</a:t>
            </a:r>
          </a:p>
          <a:p>
            <a:pPr lvl="1">
              <a:lnSpc>
                <a:spcPct val="110000"/>
              </a:lnSpc>
              <a:spcBef>
                <a:spcPct val="5000"/>
              </a:spcBef>
              <a:buSzPct val="75000"/>
              <a:buFontTx/>
              <a:buChar char="•"/>
            </a:pPr>
            <a:r>
              <a:rPr lang="en-US" sz="1800" b="0">
                <a:solidFill>
                  <a:srgbClr val="29497E"/>
                </a:solidFill>
              </a:rPr>
              <a:t>May be combined with other tuition waivers &amp; stipends</a:t>
            </a:r>
          </a:p>
          <a:p>
            <a:pPr lvl="1">
              <a:lnSpc>
                <a:spcPct val="110000"/>
              </a:lnSpc>
              <a:spcBef>
                <a:spcPct val="5000"/>
              </a:spcBef>
              <a:buSzPct val="75000"/>
              <a:buFontTx/>
              <a:buChar char="•"/>
            </a:pPr>
            <a:r>
              <a:rPr lang="en-US" sz="1800" b="0">
                <a:solidFill>
                  <a:srgbClr val="29497E"/>
                </a:solidFill>
              </a:rPr>
              <a:t>May be split between 2 fellows working on a research project together</a:t>
            </a:r>
          </a:p>
          <a:p>
            <a:pPr lvl="1">
              <a:lnSpc>
                <a:spcPct val="110000"/>
              </a:lnSpc>
              <a:spcBef>
                <a:spcPct val="5000"/>
              </a:spcBef>
              <a:buFont typeface="Arial" pitchFamily="-111" charset="0"/>
              <a:buChar char="-"/>
            </a:pPr>
            <a:endParaRPr lang="en-US" sz="1800" b="0">
              <a:solidFill>
                <a:srgbClr val="29497E"/>
              </a:solidFill>
            </a:endParaRPr>
          </a:p>
        </p:txBody>
      </p:sp>
      <p:sp>
        <p:nvSpPr>
          <p:cNvPr id="27652" name="Rectangle 1038"/>
          <p:cNvSpPr>
            <a:spLocks noGrp="1" noChangeArrowheads="1"/>
          </p:cNvSpPr>
          <p:nvPr>
            <p:ph type="title"/>
          </p:nvPr>
        </p:nvSpPr>
        <p:spPr>
          <a:xfrm>
            <a:off x="381000" y="1524000"/>
            <a:ext cx="822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Global CyberBridges</a:t>
            </a:r>
            <a:r>
              <a:rPr lang="en-US" sz="3000">
                <a:solidFill>
                  <a:srgbClr val="29497E"/>
                </a:solidFill>
                <a:ea typeface="ＭＳ Ｐゴシック" pitchFamily="-111" charset="-128"/>
                <a:cs typeface="ＭＳ Ｐゴシック" pitchFamily="-111" charset="-128"/>
              </a:rPr>
              <a:t> </a:t>
            </a:r>
            <a:r>
              <a:rPr lang="en-US" sz="3000" b="1">
                <a:solidFill>
                  <a:srgbClr val="29497E"/>
                </a:solidFill>
                <a:ea typeface="ＭＳ Ｐゴシック" pitchFamily="-111" charset="-128"/>
                <a:cs typeface="ＭＳ Ｐゴシック" pitchFamily="-111" charset="-128"/>
              </a:rPr>
              <a:t>Benefits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29699" name="Rectangle 12"/>
          <p:cNvSpPr>
            <a:spLocks noGrp="1" noChangeArrowheads="1"/>
          </p:cNvSpPr>
          <p:nvPr>
            <p:ph type="title"/>
          </p:nvPr>
        </p:nvSpPr>
        <p:spPr>
          <a:xfrm>
            <a:off x="228600" y="1219200"/>
            <a:ext cx="8610600" cy="1143000"/>
          </a:xfrm>
        </p:spPr>
        <p:txBody>
          <a:bodyPr/>
          <a:lstStyle/>
          <a:p>
            <a:pPr algn="l" eaLnBrk="1" hangingPunct="1"/>
            <a:r>
              <a:rPr lang="en-US" sz="3000" b="1" smtClean="0">
                <a:solidFill>
                  <a:srgbClr val="29497E"/>
                </a:solidFill>
                <a:ea typeface="ＭＳ Ｐゴシック" pitchFamily="-111" charset="-128"/>
                <a:cs typeface="ＭＳ Ｐゴシック" pitchFamily="-111" charset="-128"/>
              </a:rPr>
              <a:t>Activities Are on a Yearly Cycle; For Example</a:t>
            </a:r>
          </a:p>
        </p:txBody>
      </p:sp>
      <p:sp>
        <p:nvSpPr>
          <p:cNvPr id="29700" name="Rectangle 13"/>
          <p:cNvSpPr>
            <a:spLocks noGrp="1" noChangeArrowheads="1"/>
          </p:cNvSpPr>
          <p:nvPr>
            <p:ph type="body" idx="1"/>
          </p:nvPr>
        </p:nvSpPr>
        <p:spPr>
          <a:xfrm>
            <a:off x="381000" y="2133600"/>
            <a:ext cx="8153400" cy="4114800"/>
          </a:xfrm>
        </p:spPr>
        <p:txBody>
          <a:bodyPr/>
          <a:lstStyle/>
          <a:p>
            <a:pPr eaLnBrk="1" hangingPunct="1">
              <a:lnSpc>
                <a:spcPct val="80000"/>
              </a:lnSpc>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1</a:t>
            </a:r>
            <a:r>
              <a:rPr lang="en-US" sz="2400" baseline="30000">
                <a:solidFill>
                  <a:srgbClr val="29497E"/>
                </a:solidFill>
                <a:ea typeface="ＭＳ Ｐゴシック" pitchFamily="-111" charset="-128"/>
                <a:cs typeface="ＭＳ Ｐゴシック" pitchFamily="-111" charset="-128"/>
              </a:rPr>
              <a:t>st</a:t>
            </a:r>
            <a:r>
              <a:rPr lang="en-US" sz="2400">
                <a:solidFill>
                  <a:srgbClr val="29497E"/>
                </a:solidFill>
                <a:ea typeface="ＭＳ Ｐゴシック" pitchFamily="-111" charset="-128"/>
                <a:cs typeface="ＭＳ Ｐゴシック" pitchFamily="-111" charset="-128"/>
              </a:rPr>
              <a:t> Semester: Feb. to May 2009</a:t>
            </a:r>
            <a:endParaRPr lang="en-US">
              <a:solidFill>
                <a:srgbClr val="29497E"/>
              </a:solidFill>
              <a:ea typeface="ＭＳ Ｐゴシック" pitchFamily="-111" charset="-128"/>
              <a:cs typeface="ＭＳ Ｐゴシック" pitchFamily="-111" charset="-128"/>
            </a:endParaRPr>
          </a:p>
          <a:p>
            <a:pPr lvl="1" eaLnBrk="1" hangingPunct="1">
              <a:lnSpc>
                <a:spcPct val="80000"/>
              </a:lnSpc>
              <a:buSzPct val="75000"/>
              <a:buFont typeface="Wingdings" pitchFamily="-111" charset="2"/>
              <a:buChar char="q"/>
            </a:pPr>
            <a:r>
              <a:rPr lang="en-US" sz="2000">
                <a:solidFill>
                  <a:srgbClr val="29497E"/>
                </a:solidFill>
              </a:rPr>
              <a:t>Participating in initial interviews</a:t>
            </a:r>
          </a:p>
          <a:p>
            <a:pPr lvl="1" eaLnBrk="1" hangingPunct="1">
              <a:lnSpc>
                <a:spcPct val="80000"/>
              </a:lnSpc>
              <a:buSzPct val="75000"/>
              <a:buFont typeface="Wingdings" pitchFamily="-111" charset="2"/>
              <a:buChar char="q"/>
            </a:pPr>
            <a:r>
              <a:rPr lang="en-US" sz="2000">
                <a:solidFill>
                  <a:srgbClr val="29497E"/>
                </a:solidFill>
              </a:rPr>
              <a:t>Attending the GCB training </a:t>
            </a:r>
          </a:p>
          <a:p>
            <a:pPr lvl="1" eaLnBrk="1" hangingPunct="1">
              <a:lnSpc>
                <a:spcPct val="80000"/>
              </a:lnSpc>
              <a:buSzPct val="75000"/>
              <a:buFont typeface="Wingdings" pitchFamily="-111" charset="2"/>
              <a:buChar char="q"/>
            </a:pPr>
            <a:r>
              <a:rPr lang="en-US" sz="2000">
                <a:solidFill>
                  <a:srgbClr val="29497E"/>
                </a:solidFill>
              </a:rPr>
              <a:t>Learning about HPC and how to use it</a:t>
            </a:r>
          </a:p>
          <a:p>
            <a:pPr lvl="1" eaLnBrk="1" hangingPunct="1">
              <a:lnSpc>
                <a:spcPct val="80000"/>
              </a:lnSpc>
              <a:buSzPct val="75000"/>
              <a:buFont typeface="Wingdings" pitchFamily="-111" charset="2"/>
              <a:buChar char="q"/>
            </a:pPr>
            <a:r>
              <a:rPr lang="en-US" sz="2000">
                <a:solidFill>
                  <a:srgbClr val="29497E"/>
                </a:solidFill>
              </a:rPr>
              <a:t>Team building</a:t>
            </a:r>
          </a:p>
          <a:p>
            <a:pPr lvl="2" eaLnBrk="1" hangingPunct="1">
              <a:lnSpc>
                <a:spcPct val="80000"/>
              </a:lnSpc>
              <a:buSzPct val="75000"/>
              <a:buFont typeface="Wingdings" pitchFamily="-111" charset="2"/>
              <a:buChar char="q"/>
            </a:pPr>
            <a:r>
              <a:rPr lang="en-US" sz="1600">
                <a:solidFill>
                  <a:srgbClr val="29497E"/>
                </a:solidFill>
                <a:ea typeface="ＭＳ Ｐゴシック" pitchFamily="-111" charset="-128"/>
              </a:rPr>
              <a:t>Brainstorming and planning for the project with your team</a:t>
            </a:r>
          </a:p>
          <a:p>
            <a:pPr lvl="2" eaLnBrk="1" hangingPunct="1">
              <a:lnSpc>
                <a:spcPct val="80000"/>
              </a:lnSpc>
              <a:buSzPct val="75000"/>
              <a:buFont typeface="Wingdings" pitchFamily="-111" charset="2"/>
              <a:buChar char="q"/>
            </a:pPr>
            <a:r>
              <a:rPr lang="en-US" sz="1600">
                <a:solidFill>
                  <a:srgbClr val="29497E"/>
                </a:solidFill>
                <a:ea typeface="ＭＳ Ｐゴシック" pitchFamily="-111" charset="-128"/>
              </a:rPr>
              <a:t>Weekly group meeting (EVO or Skype for video conferencing)</a:t>
            </a:r>
          </a:p>
          <a:p>
            <a:pPr lvl="1" eaLnBrk="1" hangingPunct="1">
              <a:lnSpc>
                <a:spcPct val="80000"/>
              </a:lnSpc>
              <a:buSzPct val="75000"/>
              <a:buFont typeface="Wingdings" pitchFamily="-111" charset="2"/>
              <a:buChar char="q"/>
            </a:pPr>
            <a:r>
              <a:rPr lang="en-US" sz="2000">
                <a:solidFill>
                  <a:srgbClr val="29497E"/>
                </a:solidFill>
              </a:rPr>
              <a:t>Preparing a lecture and delivering it in the class</a:t>
            </a:r>
            <a:endParaRPr lang="en-US">
              <a:solidFill>
                <a:srgbClr val="29497E"/>
              </a:solidFill>
            </a:endParaRPr>
          </a:p>
          <a:p>
            <a:pPr eaLnBrk="1" hangingPunct="1">
              <a:lnSpc>
                <a:spcPct val="80000"/>
              </a:lnSpc>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2</a:t>
            </a:r>
            <a:r>
              <a:rPr lang="en-US" sz="2400" baseline="30000">
                <a:solidFill>
                  <a:srgbClr val="29497E"/>
                </a:solidFill>
                <a:ea typeface="ＭＳ Ｐゴシック" pitchFamily="-111" charset="-128"/>
                <a:cs typeface="ＭＳ Ｐゴシック" pitchFamily="-111" charset="-128"/>
              </a:rPr>
              <a:t>nd</a:t>
            </a:r>
            <a:r>
              <a:rPr lang="en-US" sz="2400">
                <a:solidFill>
                  <a:srgbClr val="29497E"/>
                </a:solidFill>
                <a:ea typeface="ＭＳ Ｐゴシック" pitchFamily="-111" charset="-128"/>
                <a:cs typeface="ＭＳ Ｐゴシック" pitchFamily="-111" charset="-128"/>
              </a:rPr>
              <a:t> Semester: June to Nov. 2009</a:t>
            </a:r>
          </a:p>
          <a:p>
            <a:pPr lvl="1" eaLnBrk="1" hangingPunct="1">
              <a:lnSpc>
                <a:spcPct val="80000"/>
              </a:lnSpc>
              <a:buSzPct val="75000"/>
              <a:buFont typeface="Wingdings" pitchFamily="-111" charset="2"/>
              <a:buChar char="q"/>
            </a:pPr>
            <a:r>
              <a:rPr lang="en-US" sz="2000">
                <a:solidFill>
                  <a:srgbClr val="29497E"/>
                </a:solidFill>
              </a:rPr>
              <a:t>Working on the project</a:t>
            </a:r>
          </a:p>
          <a:p>
            <a:pPr lvl="1" eaLnBrk="1" hangingPunct="1">
              <a:lnSpc>
                <a:spcPct val="80000"/>
              </a:lnSpc>
              <a:buSzPct val="75000"/>
              <a:buFont typeface="Wingdings" pitchFamily="-111" charset="2"/>
              <a:buChar char="q"/>
            </a:pPr>
            <a:r>
              <a:rPr lang="en-US" sz="2000">
                <a:solidFill>
                  <a:srgbClr val="29497E"/>
                </a:solidFill>
              </a:rPr>
              <a:t>Running experiments</a:t>
            </a:r>
          </a:p>
          <a:p>
            <a:pPr lvl="1" eaLnBrk="1" hangingPunct="1">
              <a:lnSpc>
                <a:spcPct val="80000"/>
              </a:lnSpc>
              <a:buSzPct val="75000"/>
              <a:buFont typeface="Wingdings" pitchFamily="-111" charset="2"/>
              <a:buChar char="q"/>
            </a:pPr>
            <a:r>
              <a:rPr lang="en-US" sz="2000">
                <a:solidFill>
                  <a:srgbClr val="29497E"/>
                </a:solidFill>
              </a:rPr>
              <a:t>Attending weekly meetings</a:t>
            </a:r>
          </a:p>
          <a:p>
            <a:pPr lvl="1" eaLnBrk="1" hangingPunct="1">
              <a:lnSpc>
                <a:spcPct val="80000"/>
              </a:lnSpc>
              <a:buSzPct val="75000"/>
              <a:buFont typeface="Wingdings" pitchFamily="-111" charset="2"/>
              <a:buChar char="q"/>
            </a:pPr>
            <a:r>
              <a:rPr lang="en-US" sz="2000">
                <a:solidFill>
                  <a:srgbClr val="29497E"/>
                </a:solidFill>
              </a:rPr>
              <a:t>Writing a technical paper targeted to a conference</a:t>
            </a:r>
          </a:p>
          <a:p>
            <a:pPr lvl="1" eaLnBrk="1" hangingPunct="1">
              <a:lnSpc>
                <a:spcPct val="80000"/>
              </a:lnSpc>
              <a:buSzPct val="75000"/>
              <a:buFont typeface="Wingdings" pitchFamily="-111" charset="2"/>
              <a:buChar char="q"/>
            </a:pPr>
            <a:r>
              <a:rPr lang="en-US" sz="2000">
                <a:solidFill>
                  <a:srgbClr val="29497E"/>
                </a:solidFill>
              </a:rPr>
              <a:t>Participating in final interviews</a:t>
            </a:r>
          </a:p>
          <a:p>
            <a:pPr eaLnBrk="1" hangingPunct="1">
              <a:lnSpc>
                <a:spcPct val="80000"/>
              </a:lnSpc>
              <a:buSzPct val="75000"/>
              <a:buFont typeface="Wingdings" pitchFamily="-111" charset="2"/>
              <a:buNone/>
            </a:pPr>
            <a:endParaRPr lang="en-US">
              <a:solidFill>
                <a:srgbClr val="29497E"/>
              </a:solidFill>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31747" name="Rectangle 3"/>
          <p:cNvSpPr>
            <a:spLocks noGrp="1" noChangeArrowheads="1"/>
          </p:cNvSpPr>
          <p:nvPr>
            <p:ph type="title"/>
          </p:nvPr>
        </p:nvSpPr>
        <p:spPr>
          <a:xfrm>
            <a:off x="381000" y="1828800"/>
            <a:ext cx="822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Outcomes &amp; Evaluation</a:t>
            </a:r>
          </a:p>
        </p:txBody>
      </p:sp>
      <p:sp>
        <p:nvSpPr>
          <p:cNvPr id="31748" name="Rectangle 4"/>
          <p:cNvSpPr>
            <a:spLocks noGrp="1" noChangeArrowheads="1"/>
          </p:cNvSpPr>
          <p:nvPr>
            <p:ph type="body" idx="1"/>
          </p:nvPr>
        </p:nvSpPr>
        <p:spPr>
          <a:xfrm>
            <a:off x="381000" y="2819400"/>
            <a:ext cx="8153400" cy="3352800"/>
          </a:xfrm>
        </p:spPr>
        <p:txBody>
          <a:bodyPr/>
          <a:lstStyle/>
          <a:p>
            <a:pPr eaLnBrk="1" hangingPunct="1">
              <a:lnSpc>
                <a:spcPct val="90000"/>
              </a:lnSpc>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A new generation of scientists &amp; engineers</a:t>
            </a:r>
          </a:p>
          <a:p>
            <a:pPr lvl="1" eaLnBrk="1" hangingPunct="1">
              <a:lnSpc>
                <a:spcPct val="90000"/>
              </a:lnSpc>
              <a:buSzPct val="75000"/>
              <a:buFontTx/>
              <a:buChar char="•"/>
            </a:pPr>
            <a:r>
              <a:rPr lang="en-US" sz="2000">
                <a:solidFill>
                  <a:srgbClr val="29497E"/>
                </a:solidFill>
              </a:rPr>
              <a:t>Capable of fully integrating CI into the whole educational, professional, and creative process of their diverse disciplines.</a:t>
            </a:r>
          </a:p>
          <a:p>
            <a:pPr eaLnBrk="1" hangingPunct="1">
              <a:lnSpc>
                <a:spcPct val="90000"/>
              </a:lnSpc>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Short Term Outcome Measurement:</a:t>
            </a:r>
          </a:p>
          <a:p>
            <a:pPr lvl="1" eaLnBrk="1" hangingPunct="1">
              <a:lnSpc>
                <a:spcPct val="90000"/>
              </a:lnSpc>
              <a:buSzPct val="75000"/>
              <a:buFontTx/>
              <a:buChar char="•"/>
            </a:pPr>
            <a:r>
              <a:rPr lang="en-US" sz="2000">
                <a:solidFill>
                  <a:srgbClr val="29497E"/>
                </a:solidFill>
              </a:rPr>
              <a:t> Proposed and realized timeline for implementing the activities</a:t>
            </a:r>
          </a:p>
          <a:p>
            <a:pPr eaLnBrk="1" hangingPunct="1">
              <a:lnSpc>
                <a:spcPct val="90000"/>
              </a:lnSpc>
              <a:buSzPct val="75000"/>
              <a:buFont typeface="Wingdings" pitchFamily="-111" charset="2"/>
              <a:buChar char="q"/>
            </a:pPr>
            <a:r>
              <a:rPr lang="en-US" sz="2400">
                <a:solidFill>
                  <a:srgbClr val="29497E"/>
                </a:solidFill>
                <a:ea typeface="ＭＳ Ｐゴシック" pitchFamily="-111" charset="-128"/>
                <a:cs typeface="ＭＳ Ｐゴシック" pitchFamily="-111" charset="-128"/>
              </a:rPr>
              <a:t>Longer term Outcome Measurements:</a:t>
            </a:r>
          </a:p>
          <a:p>
            <a:pPr lvl="1" eaLnBrk="1" hangingPunct="1">
              <a:lnSpc>
                <a:spcPct val="90000"/>
              </a:lnSpc>
              <a:buSzPct val="75000"/>
              <a:buFontTx/>
              <a:buChar char="•"/>
            </a:pPr>
            <a:r>
              <a:rPr lang="en-US" sz="2000">
                <a:solidFill>
                  <a:srgbClr val="29497E"/>
                </a:solidFill>
              </a:rPr>
              <a:t>Publication, presentation, and other metrics determined by the outside experts to be appropriate for the research activities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562600" y="5715000"/>
            <a:ext cx="3124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33795" name="Rectangle 24"/>
          <p:cNvSpPr>
            <a:spLocks noGrp="1" noChangeArrowheads="1"/>
          </p:cNvSpPr>
          <p:nvPr>
            <p:ph type="title"/>
          </p:nvPr>
        </p:nvSpPr>
        <p:spPr>
          <a:xfrm>
            <a:off x="457200" y="1143000"/>
            <a:ext cx="8229600" cy="1143000"/>
          </a:xfrm>
        </p:spPr>
        <p:txBody>
          <a:bodyPr/>
          <a:lstStyle/>
          <a:p>
            <a:pPr algn="l" eaLnBrk="1" hangingPunct="1"/>
            <a:r>
              <a:rPr lang="en-US" sz="3000" b="1">
                <a:solidFill>
                  <a:srgbClr val="29497E"/>
                </a:solidFill>
                <a:ea typeface="ＭＳ Ｐゴシック" pitchFamily="-111" charset="-128"/>
                <a:cs typeface="ＭＳ Ｐゴシック" pitchFamily="-111" charset="-128"/>
              </a:rPr>
              <a:t>Fellowship Requirements Year 3 of 3</a:t>
            </a:r>
          </a:p>
        </p:txBody>
      </p:sp>
      <p:sp>
        <p:nvSpPr>
          <p:cNvPr id="33796" name="Rectangle 25"/>
          <p:cNvSpPr>
            <a:spLocks noGrp="1" noChangeArrowheads="1"/>
          </p:cNvSpPr>
          <p:nvPr>
            <p:ph type="body" idx="1"/>
          </p:nvPr>
        </p:nvSpPr>
        <p:spPr>
          <a:xfrm>
            <a:off x="533400" y="2209800"/>
            <a:ext cx="8229600" cy="3505200"/>
          </a:xfrm>
        </p:spPr>
        <p:txBody>
          <a:bodyPr/>
          <a:lstStyle/>
          <a:p>
            <a:pPr eaLnBrk="1" hangingPunct="1">
              <a:lnSpc>
                <a:spcPct val="90000"/>
              </a:lnSpc>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 Course begins in Spring 2009 at end of February</a:t>
            </a:r>
          </a:p>
          <a:p>
            <a:pPr lvl="1" eaLnBrk="1" hangingPunct="1">
              <a:lnSpc>
                <a:spcPct val="90000"/>
              </a:lnSpc>
            </a:pPr>
            <a:r>
              <a:rPr lang="en-US" sz="2000">
                <a:solidFill>
                  <a:srgbClr val="29497E"/>
                </a:solidFill>
              </a:rPr>
              <a:t>Advanced Networking</a:t>
            </a:r>
          </a:p>
          <a:p>
            <a:pPr lvl="1" eaLnBrk="1" hangingPunct="1">
              <a:lnSpc>
                <a:spcPct val="90000"/>
              </a:lnSpc>
            </a:pPr>
            <a:r>
              <a:rPr lang="en-US" sz="2000">
                <a:solidFill>
                  <a:srgbClr val="29497E"/>
                </a:solidFill>
              </a:rPr>
              <a:t>Grids/Distributed Computing</a:t>
            </a:r>
          </a:p>
          <a:p>
            <a:pPr lvl="1" eaLnBrk="1" hangingPunct="1">
              <a:lnSpc>
                <a:spcPct val="90000"/>
              </a:lnSpc>
            </a:pPr>
            <a:r>
              <a:rPr lang="en-US" sz="2000">
                <a:solidFill>
                  <a:srgbClr val="29497E"/>
                </a:solidFill>
              </a:rPr>
              <a:t>Virtual Teams</a:t>
            </a:r>
          </a:p>
          <a:p>
            <a:pPr lvl="1" eaLnBrk="1" hangingPunct="1">
              <a:lnSpc>
                <a:spcPct val="90000"/>
              </a:lnSpc>
            </a:pPr>
            <a:r>
              <a:rPr lang="en-US" sz="2000">
                <a:solidFill>
                  <a:srgbClr val="29497E"/>
                </a:solidFill>
              </a:rPr>
              <a:t>Scalable Adaptive Graphics Environment (SAGE)</a:t>
            </a:r>
          </a:p>
          <a:p>
            <a:pPr eaLnBrk="1" hangingPunct="1">
              <a:lnSpc>
                <a:spcPct val="90000"/>
              </a:lnSpc>
              <a:buSzPct val="75000"/>
              <a:buFont typeface="Wingdings" pitchFamily="-111" charset="2"/>
              <a:buChar char="q"/>
            </a:pPr>
            <a:r>
              <a:rPr lang="en-US" sz="2000">
                <a:solidFill>
                  <a:srgbClr val="29497E"/>
                </a:solidFill>
                <a:ea typeface="ＭＳ Ｐゴシック" pitchFamily="-111" charset="-128"/>
                <a:cs typeface="ＭＳ Ｐゴシック" pitchFamily="-111" charset="-128"/>
              </a:rPr>
              <a:t>Course Continues through Summer 2009</a:t>
            </a:r>
          </a:p>
          <a:p>
            <a:pPr lvl="1" eaLnBrk="1" hangingPunct="1">
              <a:lnSpc>
                <a:spcPct val="90000"/>
              </a:lnSpc>
            </a:pPr>
            <a:r>
              <a:rPr lang="en-US" sz="2000">
                <a:solidFill>
                  <a:srgbClr val="29497E"/>
                </a:solidFill>
              </a:rPr>
              <a:t>Students and faculty will collaborate on a paper based on the research</a:t>
            </a:r>
          </a:p>
          <a:p>
            <a:pPr lvl="1" eaLnBrk="1" hangingPunct="1">
              <a:lnSpc>
                <a:spcPct val="90000"/>
              </a:lnSpc>
            </a:pPr>
            <a:r>
              <a:rPr lang="en-US" sz="2000">
                <a:solidFill>
                  <a:srgbClr val="29497E"/>
                </a:solidFill>
              </a:rPr>
              <a:t>Research results to be published &amp; presented at a conference</a:t>
            </a:r>
          </a:p>
          <a:p>
            <a:pPr lvl="1" eaLnBrk="1" hangingPunct="1">
              <a:lnSpc>
                <a:spcPct val="90000"/>
              </a:lnSpc>
            </a:pPr>
            <a:r>
              <a:rPr lang="en-US" sz="2000">
                <a:solidFill>
                  <a:srgbClr val="29497E"/>
                </a:solidFill>
              </a:rPr>
              <a:t>Student’s travel expenses covered</a:t>
            </a:r>
          </a:p>
          <a:p>
            <a:pPr eaLnBrk="1" hangingPunct="1">
              <a:lnSpc>
                <a:spcPct val="90000"/>
              </a:lnSpc>
            </a:pPr>
            <a:r>
              <a:rPr lang="en-US" sz="2400">
                <a:solidFill>
                  <a:srgbClr val="29497E"/>
                </a:solidFill>
                <a:ea typeface="ＭＳ Ｐゴシック" pitchFamily="-111" charset="-128"/>
                <a:cs typeface="ＭＳ Ｐゴシック" pitchFamily="-111" charset="-128"/>
              </a:rPr>
              <a:t>Attendance at major conference in Fall 09 or Spring 10</a:t>
            </a:r>
          </a:p>
          <a:p>
            <a:pPr lvl="1" eaLnBrk="1" hangingPunct="1">
              <a:lnSpc>
                <a:spcPct val="90000"/>
              </a:lnSpc>
            </a:pPr>
            <a:r>
              <a:rPr lang="en-US" sz="2000">
                <a:solidFill>
                  <a:srgbClr val="29497E"/>
                </a:solidFill>
              </a:rPr>
              <a:t>Usually SuperComputing to present research findings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ara">
  <a:themeElements>
    <a:clrScheme name="cia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a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999"/>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999"/>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ia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a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a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a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a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a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a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a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a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a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a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a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CHEPREO PPT</Template>
  <TotalTime>10808</TotalTime>
  <Words>3959</Words>
  <Application>Microsoft Office PowerPoint</Application>
  <PresentationFormat>On-screen Show (4:3)</PresentationFormat>
  <Paragraphs>331</Paragraphs>
  <Slides>39</Slides>
  <Notes>35</Notes>
  <HiddenSlides>0</HiddenSlides>
  <MMClips>0</MMClips>
  <ScaleCrop>false</ScaleCrop>
  <HeadingPairs>
    <vt:vector size="8" baseType="variant">
      <vt:variant>
        <vt:lpstr>Fonts Used</vt:lpstr>
      </vt:variant>
      <vt:variant>
        <vt:i4>13</vt:i4>
      </vt: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54" baseType="lpstr">
      <vt:lpstr>Arial</vt:lpstr>
      <vt:lpstr>ＭＳ Ｐゴシック</vt:lpstr>
      <vt:lpstr>ConduitITC-Bold</vt:lpstr>
      <vt:lpstr>Wingdings</vt:lpstr>
      <vt:lpstr>Century Gothic</vt:lpstr>
      <vt:lpstr>Helvetica</vt:lpstr>
      <vt:lpstr>Rotis Sans Serif Std ExtraBold</vt:lpstr>
      <vt:lpstr>굴림</vt:lpstr>
      <vt:lpstr>ヒラギノ角ゴ Pro W3</vt:lpstr>
      <vt:lpstr>Monaco</vt:lpstr>
      <vt:lpstr>宋体</vt:lpstr>
      <vt:lpstr>Arial Unicode MS</vt:lpstr>
      <vt:lpstr>Times New Roman</vt:lpstr>
      <vt:lpstr>ciara</vt:lpstr>
      <vt:lpstr>Photo Editor Photo</vt:lpstr>
      <vt:lpstr>Slide 1</vt:lpstr>
      <vt:lpstr>Presentation Agenda</vt:lpstr>
      <vt:lpstr>Slide 3</vt:lpstr>
      <vt:lpstr>Slide 4</vt:lpstr>
      <vt:lpstr>Slide 5</vt:lpstr>
      <vt:lpstr>Global CyberBridges Benefits</vt:lpstr>
      <vt:lpstr>Activities Are on a Yearly Cycle; For Example</vt:lpstr>
      <vt:lpstr>Outcomes &amp; Evaluation</vt:lpstr>
      <vt:lpstr>Fellowship Requirements Year 3 of 3</vt:lpstr>
      <vt:lpstr>Fellowship Qualifications</vt:lpstr>
      <vt:lpstr>How to Apply</vt:lpstr>
      <vt:lpstr>Projects in 2006</vt:lpstr>
      <vt:lpstr>Projects in 2007</vt:lpstr>
      <vt:lpstr>Projects in 2008</vt:lpstr>
      <vt:lpstr>Publications</vt:lpstr>
      <vt:lpstr>Publications</vt:lpstr>
      <vt:lpstr>Publications</vt:lpstr>
      <vt:lpstr>Research &amp; Education Networks Overview</vt:lpstr>
      <vt:lpstr>What are National Research and Education Networks (NRENs)?</vt:lpstr>
      <vt:lpstr>NLR Infrastructure</vt:lpstr>
      <vt:lpstr>Slide 21</vt:lpstr>
      <vt:lpstr>International Research &amp; Education Network connections</vt:lpstr>
      <vt:lpstr>WHREN-LILA</vt:lpstr>
      <vt:lpstr>Sharing scarce educational, research resources. Access to scientific instruments for research, teaching and learning</vt:lpstr>
      <vt:lpstr>Why not the commercial Internet?</vt:lpstr>
      <vt:lpstr>International Connectivity Pieces</vt:lpstr>
      <vt:lpstr>US-based international exchange points</vt:lpstr>
      <vt:lpstr>Operated by the Center for Internet Augmented Research and Assessment (CIARA) at Florida International University Miami, FL U.S.A</vt:lpstr>
      <vt:lpstr>Center for Internet Augmented Research and Assessment (CIARA)</vt:lpstr>
      <vt:lpstr>AMPATH International Exchange Point</vt:lpstr>
      <vt:lpstr>Western Hemisphere Research and Education Network – Links Interconnecting Latin America</vt:lpstr>
      <vt:lpstr>GCB Course: Grid Enablement of Scientific Applications </vt:lpstr>
      <vt:lpstr>Slide 33</vt:lpstr>
      <vt:lpstr>Electronic Very-Long-Baseline Interferometry (eVLBI) </vt:lpstr>
      <vt:lpstr>Real-time collaboration between students, teachers, researchers, clinicians</vt:lpstr>
      <vt:lpstr>Music Master Classes</vt:lpstr>
      <vt:lpstr>Slide 37</vt:lpstr>
      <vt:lpstr>Credits</vt:lpstr>
      <vt:lpstr>Heidi L. Alvarez, Ph.D. Florida International University Director, Center for Internet Augmented Research and Assessment (CIARA) heidi@fiu.edu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Ikam</dc:creator>
  <cp:lastModifiedBy>Alvarez Heidi L.</cp:lastModifiedBy>
  <cp:revision>496</cp:revision>
  <cp:lastPrinted>2009-01-18T21:47:51Z</cp:lastPrinted>
  <dcterms:created xsi:type="dcterms:W3CDTF">2009-06-26T20:12:48Z</dcterms:created>
  <dcterms:modified xsi:type="dcterms:W3CDTF">2009-06-26T20:19:37Z</dcterms:modified>
</cp:coreProperties>
</file>